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67" r:id="rId4"/>
    <p:sldId id="268" r:id="rId5"/>
    <p:sldId id="265" r:id="rId6"/>
    <p:sldId id="263" r:id="rId7"/>
    <p:sldId id="257" r:id="rId8"/>
    <p:sldId id="274" r:id="rId9"/>
    <p:sldId id="259" r:id="rId10"/>
    <p:sldId id="260" r:id="rId11"/>
    <p:sldId id="261" r:id="rId12"/>
    <p:sldId id="262" r:id="rId13"/>
    <p:sldId id="269" r:id="rId14"/>
    <p:sldId id="270" r:id="rId15"/>
    <p:sldId id="271" r:id="rId16"/>
    <p:sldId id="272" r:id="rId17"/>
    <p:sldId id="276" r:id="rId18"/>
    <p:sldId id="275" r:id="rId19"/>
    <p:sldId id="277" r:id="rId20"/>
    <p:sldId id="281" r:id="rId21"/>
    <p:sldId id="279" r:id="rId22"/>
    <p:sldId id="27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000" autoAdjust="0"/>
    <p:restoredTop sz="94660"/>
  </p:normalViewPr>
  <p:slideViewPr>
    <p:cSldViewPr snapToGrid="0">
      <p:cViewPr varScale="1">
        <p:scale>
          <a:sx n="99" d="100"/>
          <a:sy n="99" d="100"/>
        </p:scale>
        <p:origin x="84" y="138"/>
      </p:cViewPr>
      <p:guideLst/>
    </p:cSldViewPr>
  </p:slideViewPr>
  <p:notesTextViewPr>
    <p:cViewPr>
      <p:scale>
        <a:sx n="1" d="1"/>
        <a:sy n="1" d="1"/>
      </p:scale>
      <p:origin x="0" y="0"/>
    </p:cViewPr>
  </p:notesTextViewPr>
  <p:sorterViewPr>
    <p:cViewPr>
      <p:scale>
        <a:sx n="100" d="100"/>
        <a:sy n="100" d="100"/>
      </p:scale>
      <p:origin x="0" y="-34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smtClean="0"/>
              <a:t>PPIUD Insertion</a:t>
            </a:r>
            <a:r>
              <a:rPr lang="en-US" sz="2000" b="1" baseline="0" dirty="0" smtClean="0"/>
              <a:t> Trends from Nov 2017 to May 2018</a:t>
            </a:r>
            <a:endParaRPr lang="en-US" sz="20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3841247343652794E-2"/>
          <c:y val="2.6054320460243641E-2"/>
          <c:w val="0.95255050528248364"/>
          <c:h val="0.89999331562284579"/>
        </c:manualLayout>
      </c:layout>
      <c:lineChart>
        <c:grouping val="standard"/>
        <c:varyColors val="0"/>
        <c:ser>
          <c:idx val="0"/>
          <c:order val="0"/>
          <c:tx>
            <c:strRef>
              <c:f>Sheet1!$G$12</c:f>
              <c:strCache>
                <c:ptCount val="1"/>
                <c:pt idx="0">
                  <c:v>Insertion</c:v>
                </c:pt>
              </c:strCache>
            </c:strRef>
          </c:tx>
          <c:spPr>
            <a:ln w="57150" cap="rnd">
              <a:solidFill>
                <a:schemeClr val="accent1"/>
              </a:solidFill>
              <a:round/>
            </a:ln>
            <a:effectLst/>
          </c:spPr>
          <c:marker>
            <c:symbol val="circle"/>
            <c:size val="5"/>
            <c:spPr>
              <a:solidFill>
                <a:schemeClr val="accent1"/>
              </a:solidFill>
              <a:ln w="57150">
                <a:solidFill>
                  <a:schemeClr val="accent1"/>
                </a:solidFill>
              </a:ln>
              <a:effectLst/>
            </c:spPr>
          </c:marker>
          <c:dLbls>
            <c:spPr>
              <a:solidFill>
                <a:prstClr val="white"/>
              </a:solidFill>
              <a:ln w="28575">
                <a:solidFill>
                  <a:sysClr val="windowText" lastClr="000000"/>
                </a:solidFill>
              </a:ln>
              <a:effectLst/>
            </c:spPr>
            <c:txPr>
              <a:bodyPr rot="0" spcFirstLastPara="1" vertOverflow="clip" horzOverflow="clip" vert="horz" wrap="square" lIns="36576" tIns="18288" rIns="36576" bIns="18288"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Ellipse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Sheet1!$F$13:$F$19</c:f>
              <c:numCache>
                <c:formatCode>mmm\-yy</c:formatCode>
                <c:ptCount val="7"/>
                <c:pt idx="0">
                  <c:v>43040</c:v>
                </c:pt>
                <c:pt idx="1">
                  <c:v>43070</c:v>
                </c:pt>
                <c:pt idx="2">
                  <c:v>43101</c:v>
                </c:pt>
                <c:pt idx="3">
                  <c:v>43132</c:v>
                </c:pt>
                <c:pt idx="4">
                  <c:v>43160</c:v>
                </c:pt>
                <c:pt idx="5">
                  <c:v>43191</c:v>
                </c:pt>
                <c:pt idx="6">
                  <c:v>43221</c:v>
                </c:pt>
              </c:numCache>
            </c:numRef>
          </c:cat>
          <c:val>
            <c:numRef>
              <c:f>Sheet1!$G$13:$G$19</c:f>
              <c:numCache>
                <c:formatCode>General</c:formatCode>
                <c:ptCount val="7"/>
                <c:pt idx="0">
                  <c:v>3.3</c:v>
                </c:pt>
                <c:pt idx="1">
                  <c:v>3.5</c:v>
                </c:pt>
                <c:pt idx="2">
                  <c:v>9.1</c:v>
                </c:pt>
                <c:pt idx="3">
                  <c:v>12</c:v>
                </c:pt>
                <c:pt idx="4">
                  <c:v>10.199999999999999</c:v>
                </c:pt>
                <c:pt idx="5">
                  <c:v>14.4</c:v>
                </c:pt>
                <c:pt idx="6">
                  <c:v>13.5</c:v>
                </c:pt>
              </c:numCache>
            </c:numRef>
          </c:val>
          <c:smooth val="0"/>
          <c:extLst>
            <c:ext xmlns:c16="http://schemas.microsoft.com/office/drawing/2014/chart" uri="{C3380CC4-5D6E-409C-BE32-E72D297353CC}">
              <c16:uniqueId val="{00000000-D189-425F-BF6B-161383D93482}"/>
            </c:ext>
          </c:extLst>
        </c:ser>
        <c:ser>
          <c:idx val="1"/>
          <c:order val="1"/>
          <c:tx>
            <c:strRef>
              <c:f>Sheet1!$H$12</c:f>
              <c:strCache>
                <c:ptCount val="1"/>
                <c:pt idx="0">
                  <c:v>Target</c:v>
                </c:pt>
              </c:strCache>
            </c:strRef>
          </c:tx>
          <c:spPr>
            <a:ln w="57150" cap="rnd">
              <a:solidFill>
                <a:schemeClr val="accent2"/>
              </a:solidFill>
              <a:round/>
            </a:ln>
            <a:effectLst/>
          </c:spPr>
          <c:marker>
            <c:symbol val="circle"/>
            <c:size val="5"/>
            <c:spPr>
              <a:solidFill>
                <a:schemeClr val="accent2"/>
              </a:solidFill>
              <a:ln w="57150">
                <a:solidFill>
                  <a:schemeClr val="accent2"/>
                </a:solidFill>
              </a:ln>
              <a:effectLst/>
            </c:spPr>
          </c:marker>
          <c:dLbls>
            <c:spPr>
              <a:solidFill>
                <a:schemeClr val="lt1"/>
              </a:solidFill>
              <a:ln w="28575">
                <a:solidFill>
                  <a:sysClr val="windowText" lastClr="000000"/>
                </a:solidFill>
              </a:ln>
              <a:effectLst/>
            </c:spPr>
            <c:txPr>
              <a:bodyPr rot="0" spcFirstLastPara="1" vertOverflow="clip" horzOverflow="clip" vert="horz" wrap="square" lIns="36576" tIns="18288" rIns="36576" bIns="18288" anchor="ctr" anchorCtr="1">
                <a:spAutoFit/>
              </a:bodyPr>
              <a:lstStyle/>
              <a:p>
                <a:pPr>
                  <a:defRPr sz="18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Sheet1!$F$13:$F$19</c:f>
              <c:numCache>
                <c:formatCode>mmm\-yy</c:formatCode>
                <c:ptCount val="7"/>
                <c:pt idx="0">
                  <c:v>43040</c:v>
                </c:pt>
                <c:pt idx="1">
                  <c:v>43070</c:v>
                </c:pt>
                <c:pt idx="2">
                  <c:v>43101</c:v>
                </c:pt>
                <c:pt idx="3">
                  <c:v>43132</c:v>
                </c:pt>
                <c:pt idx="4">
                  <c:v>43160</c:v>
                </c:pt>
                <c:pt idx="5">
                  <c:v>43191</c:v>
                </c:pt>
                <c:pt idx="6">
                  <c:v>43221</c:v>
                </c:pt>
              </c:numCache>
            </c:numRef>
          </c:cat>
          <c:val>
            <c:numRef>
              <c:f>Sheet1!$H$13:$H$19</c:f>
              <c:numCache>
                <c:formatCode>General</c:formatCode>
                <c:ptCount val="7"/>
                <c:pt idx="0">
                  <c:v>6</c:v>
                </c:pt>
                <c:pt idx="1">
                  <c:v>6</c:v>
                </c:pt>
                <c:pt idx="2">
                  <c:v>6</c:v>
                </c:pt>
                <c:pt idx="3">
                  <c:v>6</c:v>
                </c:pt>
                <c:pt idx="4">
                  <c:v>6</c:v>
                </c:pt>
                <c:pt idx="5">
                  <c:v>6</c:v>
                </c:pt>
                <c:pt idx="6">
                  <c:v>6</c:v>
                </c:pt>
              </c:numCache>
            </c:numRef>
          </c:val>
          <c:smooth val="0"/>
          <c:extLst>
            <c:ext xmlns:c16="http://schemas.microsoft.com/office/drawing/2014/chart" uri="{C3380CC4-5D6E-409C-BE32-E72D297353CC}">
              <c16:uniqueId val="{00000001-D189-425F-BF6B-161383D93482}"/>
            </c:ext>
          </c:extLst>
        </c:ser>
        <c:dLbls>
          <c:showLegendKey val="0"/>
          <c:showVal val="0"/>
          <c:showCatName val="0"/>
          <c:showSerName val="0"/>
          <c:showPercent val="0"/>
          <c:showBubbleSize val="0"/>
        </c:dLbls>
        <c:marker val="1"/>
        <c:smooth val="0"/>
        <c:axId val="459687672"/>
        <c:axId val="459698168"/>
      </c:lineChart>
      <c:dateAx>
        <c:axId val="459687672"/>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59698168"/>
        <c:crosses val="autoZero"/>
        <c:auto val="1"/>
        <c:lblOffset val="100"/>
        <c:baseTimeUnit val="months"/>
      </c:dateAx>
      <c:valAx>
        <c:axId val="459698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459687672"/>
        <c:crosses val="autoZero"/>
        <c:crossBetween val="between"/>
      </c:valAx>
      <c:spPr>
        <a:noFill/>
        <a:ln>
          <a:noFill/>
        </a:ln>
        <a:effectLst/>
      </c:spPr>
    </c:plotArea>
    <c:legend>
      <c:legendPos val="b"/>
      <c:layout>
        <c:manualLayout>
          <c:xMode val="edge"/>
          <c:yMode val="edge"/>
          <c:x val="0.10001834429176684"/>
          <c:y val="0.11404658189859013"/>
          <c:w val="0.14807319116712409"/>
          <c:h val="0.19496631309727303"/>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1" baseline="0" dirty="0" smtClean="0"/>
              <a:t>PPIUD Consenting to insertions- missed Insertion opportunities </a:t>
            </a:r>
            <a:endParaRPr lang="en-US" sz="2400" b="1"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2489523886735279E-2"/>
          <c:y val="0.10829805365238436"/>
          <c:w val="0.92645777103205162"/>
          <c:h val="0.80890905682244263"/>
        </c:manualLayout>
      </c:layout>
      <c:barChart>
        <c:barDir val="col"/>
        <c:grouping val="clustered"/>
        <c:varyColors val="0"/>
        <c:ser>
          <c:idx val="3"/>
          <c:order val="3"/>
          <c:tx>
            <c:strRef>
              <c:f>MERU!$B$6</c:f>
              <c:strCache>
                <c:ptCount val="1"/>
                <c:pt idx="0">
                  <c:v>Consent </c:v>
                </c:pt>
              </c:strCache>
            </c:strRef>
          </c:tx>
          <c:spPr>
            <a:solidFill>
              <a:srgbClr val="00B050"/>
            </a:solidFill>
            <a:ln>
              <a:noFill/>
            </a:ln>
            <a:effectLst/>
          </c:spPr>
          <c:invertIfNegative val="0"/>
          <c:dLbls>
            <c:spPr>
              <a:solidFill>
                <a:prstClr val="white"/>
              </a:solidFill>
              <a:ln w="28575">
                <a:solidFill>
                  <a:srgbClr val="FF0000"/>
                </a:solidFill>
              </a:ln>
              <a:effectLst/>
            </c:spPr>
            <c:txPr>
              <a:bodyPr rot="0" spcFirstLastPara="1" vertOverflow="clip" horzOverflow="clip" vert="horz" wrap="square" lIns="36576" tIns="18288" rIns="36576" bIns="18288" anchor="ctr" anchorCtr="1">
                <a:spAutoFit/>
              </a:bodyPr>
              <a:lstStyle/>
              <a:p>
                <a:pPr>
                  <a:defRPr sz="16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MERU!$C$2:$G$2</c:f>
              <c:numCache>
                <c:formatCode>mmm\-yy</c:formatCode>
                <c:ptCount val="5"/>
                <c:pt idx="0">
                  <c:v>43101</c:v>
                </c:pt>
                <c:pt idx="1">
                  <c:v>43132</c:v>
                </c:pt>
                <c:pt idx="2">
                  <c:v>43160</c:v>
                </c:pt>
                <c:pt idx="3">
                  <c:v>43191</c:v>
                </c:pt>
                <c:pt idx="4">
                  <c:v>43221</c:v>
                </c:pt>
              </c:numCache>
            </c:numRef>
          </c:cat>
          <c:val>
            <c:numRef>
              <c:f>MERU!$C$6:$G$6</c:f>
              <c:numCache>
                <c:formatCode>General</c:formatCode>
                <c:ptCount val="5"/>
                <c:pt idx="0">
                  <c:v>80</c:v>
                </c:pt>
                <c:pt idx="1">
                  <c:v>88</c:v>
                </c:pt>
                <c:pt idx="2">
                  <c:v>82</c:v>
                </c:pt>
                <c:pt idx="3">
                  <c:v>104</c:v>
                </c:pt>
                <c:pt idx="4">
                  <c:v>100</c:v>
                </c:pt>
              </c:numCache>
            </c:numRef>
          </c:val>
          <c:extLst>
            <c:ext xmlns:c16="http://schemas.microsoft.com/office/drawing/2014/chart" uri="{C3380CC4-5D6E-409C-BE32-E72D297353CC}">
              <c16:uniqueId val="{00000000-C79A-40C0-8828-9C02C647C183}"/>
            </c:ext>
          </c:extLst>
        </c:ser>
        <c:dLbls>
          <c:showLegendKey val="0"/>
          <c:showVal val="0"/>
          <c:showCatName val="0"/>
          <c:showSerName val="0"/>
          <c:showPercent val="0"/>
          <c:showBubbleSize val="0"/>
        </c:dLbls>
        <c:gapWidth val="219"/>
        <c:axId val="267571296"/>
        <c:axId val="267563424"/>
        <c:extLst>
          <c:ext xmlns:c15="http://schemas.microsoft.com/office/drawing/2012/chart" uri="{02D57815-91ED-43cb-92C2-25804820EDAC}">
            <c15:filteredBarSeries>
              <c15:ser>
                <c:idx val="0"/>
                <c:order val="0"/>
                <c:tx>
                  <c:strRef>
                    <c:extLst>
                      <c:ext uri="{02D57815-91ED-43cb-92C2-25804820EDAC}">
                        <c15:formulaRef>
                          <c15:sqref>MERU!$B$3</c15:sqref>
                        </c15:formulaRef>
                      </c:ext>
                    </c:extLst>
                    <c:strCache>
                      <c:ptCount val="1"/>
                      <c:pt idx="0">
                        <c:v>Before admission</c:v>
                      </c:pt>
                    </c:strCache>
                  </c:strRef>
                </c:tx>
                <c:spPr>
                  <a:solidFill>
                    <a:schemeClr val="accent1"/>
                  </a:solidFill>
                  <a:ln>
                    <a:noFill/>
                  </a:ln>
                  <a:effectLst/>
                </c:spPr>
                <c:invertIfNegative val="0"/>
                <c:cat>
                  <c:numRef>
                    <c:extLst>
                      <c:ext uri="{02D57815-91ED-43cb-92C2-25804820EDAC}">
                        <c15:formulaRef>
                          <c15:sqref>MERU!$C$2:$G$2</c15:sqref>
                        </c15:formulaRef>
                      </c:ext>
                    </c:extLst>
                    <c:numCache>
                      <c:formatCode>mmm\-yy</c:formatCode>
                      <c:ptCount val="5"/>
                      <c:pt idx="0">
                        <c:v>43101</c:v>
                      </c:pt>
                      <c:pt idx="1">
                        <c:v>43132</c:v>
                      </c:pt>
                      <c:pt idx="2">
                        <c:v>43160</c:v>
                      </c:pt>
                      <c:pt idx="3">
                        <c:v>43191</c:v>
                      </c:pt>
                      <c:pt idx="4">
                        <c:v>43221</c:v>
                      </c:pt>
                    </c:numCache>
                  </c:numRef>
                </c:cat>
                <c:val>
                  <c:numRef>
                    <c:extLst>
                      <c:ext uri="{02D57815-91ED-43cb-92C2-25804820EDAC}">
                        <c15:formulaRef>
                          <c15:sqref>MERU!$C$3:$G$3</c15:sqref>
                        </c15:formulaRef>
                      </c:ext>
                    </c:extLst>
                    <c:numCache>
                      <c:formatCode>General</c:formatCode>
                      <c:ptCount val="5"/>
                      <c:pt idx="0">
                        <c:v>33</c:v>
                      </c:pt>
                      <c:pt idx="1">
                        <c:v>19</c:v>
                      </c:pt>
                      <c:pt idx="2">
                        <c:v>43</c:v>
                      </c:pt>
                      <c:pt idx="3">
                        <c:v>50</c:v>
                      </c:pt>
                      <c:pt idx="4">
                        <c:v>70</c:v>
                      </c:pt>
                    </c:numCache>
                  </c:numRef>
                </c:val>
                <c:extLst>
                  <c:ext xmlns:c16="http://schemas.microsoft.com/office/drawing/2014/chart" uri="{C3380CC4-5D6E-409C-BE32-E72D297353CC}">
                    <c16:uniqueId val="{00000002-C79A-40C0-8828-9C02C647C183}"/>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MERU!$B$4</c15:sqref>
                        </c15:formulaRef>
                      </c:ext>
                    </c:extLst>
                    <c:strCache>
                      <c:ptCount val="1"/>
                      <c:pt idx="0">
                        <c:v>After Admission</c:v>
                      </c:pt>
                    </c:strCache>
                  </c:strRef>
                </c:tx>
                <c:spPr>
                  <a:solidFill>
                    <a:schemeClr val="accent2"/>
                  </a:solidFill>
                  <a:ln>
                    <a:noFill/>
                  </a:ln>
                  <a:effectLst/>
                </c:spPr>
                <c:invertIfNegative val="0"/>
                <c:cat>
                  <c:numRef>
                    <c:extLst xmlns:c15="http://schemas.microsoft.com/office/drawing/2012/chart">
                      <c:ext xmlns:c15="http://schemas.microsoft.com/office/drawing/2012/chart" uri="{02D57815-91ED-43cb-92C2-25804820EDAC}">
                        <c15:formulaRef>
                          <c15:sqref>MERU!$C$2:$G$2</c15:sqref>
                        </c15:formulaRef>
                      </c:ext>
                    </c:extLst>
                    <c:numCache>
                      <c:formatCode>mmm\-yy</c:formatCode>
                      <c:ptCount val="5"/>
                      <c:pt idx="0">
                        <c:v>43101</c:v>
                      </c:pt>
                      <c:pt idx="1">
                        <c:v>43132</c:v>
                      </c:pt>
                      <c:pt idx="2">
                        <c:v>43160</c:v>
                      </c:pt>
                      <c:pt idx="3">
                        <c:v>43191</c:v>
                      </c:pt>
                      <c:pt idx="4">
                        <c:v>43221</c:v>
                      </c:pt>
                    </c:numCache>
                  </c:numRef>
                </c:cat>
                <c:val>
                  <c:numRef>
                    <c:extLst xmlns:c15="http://schemas.microsoft.com/office/drawing/2012/chart">
                      <c:ext xmlns:c15="http://schemas.microsoft.com/office/drawing/2012/chart" uri="{02D57815-91ED-43cb-92C2-25804820EDAC}">
                        <c15:formulaRef>
                          <c15:sqref>MERU!$C$4:$G$4</c15:sqref>
                        </c15:formulaRef>
                      </c:ext>
                    </c:extLst>
                    <c:numCache>
                      <c:formatCode>General</c:formatCode>
                      <c:ptCount val="5"/>
                      <c:pt idx="0">
                        <c:v>329</c:v>
                      </c:pt>
                      <c:pt idx="1">
                        <c:v>315</c:v>
                      </c:pt>
                      <c:pt idx="2">
                        <c:v>381</c:v>
                      </c:pt>
                      <c:pt idx="3">
                        <c:v>436</c:v>
                      </c:pt>
                      <c:pt idx="4">
                        <c:v>393</c:v>
                      </c:pt>
                    </c:numCache>
                  </c:numRef>
                </c:val>
                <c:extLst xmlns:c15="http://schemas.microsoft.com/office/drawing/2012/chart">
                  <c:ext xmlns:c16="http://schemas.microsoft.com/office/drawing/2014/chart" uri="{C3380CC4-5D6E-409C-BE32-E72D297353CC}">
                    <c16:uniqueId val="{00000003-C79A-40C0-8828-9C02C647C183}"/>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MERU!$B$5</c15:sqref>
                        </c15:formulaRef>
                      </c:ext>
                    </c:extLst>
                    <c:strCache>
                      <c:ptCount val="1"/>
                      <c:pt idx="0">
                        <c:v>Total Counselling</c:v>
                      </c:pt>
                    </c:strCache>
                  </c:strRef>
                </c:tx>
                <c:spPr>
                  <a:solidFill>
                    <a:schemeClr val="accent3"/>
                  </a:solidFill>
                  <a:ln>
                    <a:noFill/>
                  </a:ln>
                  <a:effectLst/>
                </c:spPr>
                <c:invertIfNegative val="0"/>
                <c:cat>
                  <c:numRef>
                    <c:extLst xmlns:c15="http://schemas.microsoft.com/office/drawing/2012/chart">
                      <c:ext xmlns:c15="http://schemas.microsoft.com/office/drawing/2012/chart" uri="{02D57815-91ED-43cb-92C2-25804820EDAC}">
                        <c15:formulaRef>
                          <c15:sqref>MERU!$C$2:$G$2</c15:sqref>
                        </c15:formulaRef>
                      </c:ext>
                    </c:extLst>
                    <c:numCache>
                      <c:formatCode>mmm\-yy</c:formatCode>
                      <c:ptCount val="5"/>
                      <c:pt idx="0">
                        <c:v>43101</c:v>
                      </c:pt>
                      <c:pt idx="1">
                        <c:v>43132</c:v>
                      </c:pt>
                      <c:pt idx="2">
                        <c:v>43160</c:v>
                      </c:pt>
                      <c:pt idx="3">
                        <c:v>43191</c:v>
                      </c:pt>
                      <c:pt idx="4">
                        <c:v>43221</c:v>
                      </c:pt>
                    </c:numCache>
                  </c:numRef>
                </c:cat>
                <c:val>
                  <c:numRef>
                    <c:extLst xmlns:c15="http://schemas.microsoft.com/office/drawing/2012/chart">
                      <c:ext xmlns:c15="http://schemas.microsoft.com/office/drawing/2012/chart" uri="{02D57815-91ED-43cb-92C2-25804820EDAC}">
                        <c15:formulaRef>
                          <c15:sqref>MERU!$C$5:$G$5</c15:sqref>
                        </c15:formulaRef>
                      </c:ext>
                    </c:extLst>
                    <c:numCache>
                      <c:formatCode>General</c:formatCode>
                      <c:ptCount val="5"/>
                      <c:pt idx="0">
                        <c:v>362</c:v>
                      </c:pt>
                      <c:pt idx="1">
                        <c:v>334</c:v>
                      </c:pt>
                      <c:pt idx="2">
                        <c:v>424</c:v>
                      </c:pt>
                      <c:pt idx="3">
                        <c:v>486</c:v>
                      </c:pt>
                      <c:pt idx="4">
                        <c:v>463</c:v>
                      </c:pt>
                    </c:numCache>
                  </c:numRef>
                </c:val>
                <c:extLst xmlns:c15="http://schemas.microsoft.com/office/drawing/2012/chart">
                  <c:ext xmlns:c16="http://schemas.microsoft.com/office/drawing/2014/chart" uri="{C3380CC4-5D6E-409C-BE32-E72D297353CC}">
                    <c16:uniqueId val="{00000004-C79A-40C0-8828-9C02C647C183}"/>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MERU!$B$7</c15:sqref>
                        </c15:formulaRef>
                      </c:ext>
                    </c:extLst>
                    <c:strCache>
                      <c:ptCount val="1"/>
                      <c:pt idx="0">
                        <c:v>SVD</c:v>
                      </c:pt>
                    </c:strCache>
                  </c:strRef>
                </c:tx>
                <c:spPr>
                  <a:solidFill>
                    <a:schemeClr val="accent5"/>
                  </a:solidFill>
                  <a:ln>
                    <a:noFill/>
                  </a:ln>
                  <a:effectLst/>
                </c:spPr>
                <c:invertIfNegative val="0"/>
                <c:cat>
                  <c:numRef>
                    <c:extLst xmlns:c15="http://schemas.microsoft.com/office/drawing/2012/chart">
                      <c:ext xmlns:c15="http://schemas.microsoft.com/office/drawing/2012/chart" uri="{02D57815-91ED-43cb-92C2-25804820EDAC}">
                        <c15:formulaRef>
                          <c15:sqref>MERU!$C$2:$G$2</c15:sqref>
                        </c15:formulaRef>
                      </c:ext>
                    </c:extLst>
                    <c:numCache>
                      <c:formatCode>mmm\-yy</c:formatCode>
                      <c:ptCount val="5"/>
                      <c:pt idx="0">
                        <c:v>43101</c:v>
                      </c:pt>
                      <c:pt idx="1">
                        <c:v>43132</c:v>
                      </c:pt>
                      <c:pt idx="2">
                        <c:v>43160</c:v>
                      </c:pt>
                      <c:pt idx="3">
                        <c:v>43191</c:v>
                      </c:pt>
                      <c:pt idx="4">
                        <c:v>43221</c:v>
                      </c:pt>
                    </c:numCache>
                  </c:numRef>
                </c:cat>
                <c:val>
                  <c:numRef>
                    <c:extLst xmlns:c15="http://schemas.microsoft.com/office/drawing/2012/chart">
                      <c:ext xmlns:c15="http://schemas.microsoft.com/office/drawing/2012/chart" uri="{02D57815-91ED-43cb-92C2-25804820EDAC}">
                        <c15:formulaRef>
                          <c15:sqref>MERU!$C$7:$G$7</c15:sqref>
                        </c15:formulaRef>
                      </c:ext>
                    </c:extLst>
                    <c:numCache>
                      <c:formatCode>General</c:formatCode>
                      <c:ptCount val="5"/>
                      <c:pt idx="0">
                        <c:v>347</c:v>
                      </c:pt>
                      <c:pt idx="1">
                        <c:v>337</c:v>
                      </c:pt>
                      <c:pt idx="2">
                        <c:v>390</c:v>
                      </c:pt>
                      <c:pt idx="3">
                        <c:v>474</c:v>
                      </c:pt>
                      <c:pt idx="4">
                        <c:v>471</c:v>
                      </c:pt>
                    </c:numCache>
                  </c:numRef>
                </c:val>
                <c:extLst xmlns:c15="http://schemas.microsoft.com/office/drawing/2012/chart">
                  <c:ext xmlns:c16="http://schemas.microsoft.com/office/drawing/2014/chart" uri="{C3380CC4-5D6E-409C-BE32-E72D297353CC}">
                    <c16:uniqueId val="{00000005-C79A-40C0-8828-9C02C647C183}"/>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MERU!$B$8</c15:sqref>
                        </c15:formulaRef>
                      </c:ext>
                    </c:extLst>
                    <c:strCache>
                      <c:ptCount val="1"/>
                      <c:pt idx="0">
                        <c:v>CS</c:v>
                      </c:pt>
                    </c:strCache>
                  </c:strRef>
                </c:tx>
                <c:spPr>
                  <a:solidFill>
                    <a:schemeClr val="accent6"/>
                  </a:solidFill>
                  <a:ln>
                    <a:noFill/>
                  </a:ln>
                  <a:effectLst/>
                </c:spPr>
                <c:invertIfNegative val="0"/>
                <c:cat>
                  <c:numRef>
                    <c:extLst xmlns:c15="http://schemas.microsoft.com/office/drawing/2012/chart">
                      <c:ext xmlns:c15="http://schemas.microsoft.com/office/drawing/2012/chart" uri="{02D57815-91ED-43cb-92C2-25804820EDAC}">
                        <c15:formulaRef>
                          <c15:sqref>MERU!$C$2:$G$2</c15:sqref>
                        </c15:formulaRef>
                      </c:ext>
                    </c:extLst>
                    <c:numCache>
                      <c:formatCode>mmm\-yy</c:formatCode>
                      <c:ptCount val="5"/>
                      <c:pt idx="0">
                        <c:v>43101</c:v>
                      </c:pt>
                      <c:pt idx="1">
                        <c:v>43132</c:v>
                      </c:pt>
                      <c:pt idx="2">
                        <c:v>43160</c:v>
                      </c:pt>
                      <c:pt idx="3">
                        <c:v>43191</c:v>
                      </c:pt>
                      <c:pt idx="4">
                        <c:v>43221</c:v>
                      </c:pt>
                    </c:numCache>
                  </c:numRef>
                </c:cat>
                <c:val>
                  <c:numRef>
                    <c:extLst xmlns:c15="http://schemas.microsoft.com/office/drawing/2012/chart">
                      <c:ext xmlns:c15="http://schemas.microsoft.com/office/drawing/2012/chart" uri="{02D57815-91ED-43cb-92C2-25804820EDAC}">
                        <c15:formulaRef>
                          <c15:sqref>MERU!$C$8:$G$8</c15:sqref>
                        </c15:formulaRef>
                      </c:ext>
                    </c:extLst>
                    <c:numCache>
                      <c:formatCode>General</c:formatCode>
                      <c:ptCount val="5"/>
                      <c:pt idx="0">
                        <c:v>99</c:v>
                      </c:pt>
                      <c:pt idx="1">
                        <c:v>90</c:v>
                      </c:pt>
                      <c:pt idx="2">
                        <c:v>96</c:v>
                      </c:pt>
                      <c:pt idx="3">
                        <c:v>85</c:v>
                      </c:pt>
                      <c:pt idx="4">
                        <c:v>115</c:v>
                      </c:pt>
                    </c:numCache>
                  </c:numRef>
                </c:val>
                <c:extLst xmlns:c15="http://schemas.microsoft.com/office/drawing/2012/chart">
                  <c:ext xmlns:c16="http://schemas.microsoft.com/office/drawing/2014/chart" uri="{C3380CC4-5D6E-409C-BE32-E72D297353CC}">
                    <c16:uniqueId val="{00000006-C79A-40C0-8828-9C02C647C183}"/>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MERU!$B$9</c15:sqref>
                        </c15:formulaRef>
                      </c:ext>
                    </c:extLst>
                    <c:strCache>
                      <c:ptCount val="1"/>
                      <c:pt idx="0">
                        <c:v>Total Deliveries</c:v>
                      </c:pt>
                    </c:strCache>
                  </c:strRef>
                </c:tx>
                <c:spPr>
                  <a:solidFill>
                    <a:schemeClr val="accent1">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MERU!$C$2:$G$2</c15:sqref>
                        </c15:formulaRef>
                      </c:ext>
                    </c:extLst>
                    <c:numCache>
                      <c:formatCode>mmm\-yy</c:formatCode>
                      <c:ptCount val="5"/>
                      <c:pt idx="0">
                        <c:v>43101</c:v>
                      </c:pt>
                      <c:pt idx="1">
                        <c:v>43132</c:v>
                      </c:pt>
                      <c:pt idx="2">
                        <c:v>43160</c:v>
                      </c:pt>
                      <c:pt idx="3">
                        <c:v>43191</c:v>
                      </c:pt>
                      <c:pt idx="4">
                        <c:v>43221</c:v>
                      </c:pt>
                    </c:numCache>
                  </c:numRef>
                </c:cat>
                <c:val>
                  <c:numRef>
                    <c:extLst xmlns:c15="http://schemas.microsoft.com/office/drawing/2012/chart">
                      <c:ext xmlns:c15="http://schemas.microsoft.com/office/drawing/2012/chart" uri="{02D57815-91ED-43cb-92C2-25804820EDAC}">
                        <c15:formulaRef>
                          <c15:sqref>MERU!$C$9:$G$9</c15:sqref>
                        </c15:formulaRef>
                      </c:ext>
                    </c:extLst>
                    <c:numCache>
                      <c:formatCode>General</c:formatCode>
                      <c:ptCount val="5"/>
                      <c:pt idx="0">
                        <c:v>446</c:v>
                      </c:pt>
                      <c:pt idx="1">
                        <c:v>427</c:v>
                      </c:pt>
                      <c:pt idx="2">
                        <c:v>486</c:v>
                      </c:pt>
                      <c:pt idx="3">
                        <c:v>559</c:v>
                      </c:pt>
                      <c:pt idx="4">
                        <c:v>586</c:v>
                      </c:pt>
                    </c:numCache>
                  </c:numRef>
                </c:val>
                <c:extLst xmlns:c15="http://schemas.microsoft.com/office/drawing/2012/chart">
                  <c:ext xmlns:c16="http://schemas.microsoft.com/office/drawing/2014/chart" uri="{C3380CC4-5D6E-409C-BE32-E72D297353CC}">
                    <c16:uniqueId val="{00000007-C79A-40C0-8828-9C02C647C183}"/>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MERU!$B$10</c15:sqref>
                        </c15:formulaRef>
                      </c:ext>
                    </c:extLst>
                    <c:strCache>
                      <c:ptCount val="1"/>
                      <c:pt idx="0">
                        <c:v>SVDs</c:v>
                      </c:pt>
                    </c:strCache>
                  </c:strRef>
                </c:tx>
                <c:spPr>
                  <a:solidFill>
                    <a:schemeClr val="accent2">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MERU!$C$2:$G$2</c15:sqref>
                        </c15:formulaRef>
                      </c:ext>
                    </c:extLst>
                    <c:numCache>
                      <c:formatCode>mmm\-yy</c:formatCode>
                      <c:ptCount val="5"/>
                      <c:pt idx="0">
                        <c:v>43101</c:v>
                      </c:pt>
                      <c:pt idx="1">
                        <c:v>43132</c:v>
                      </c:pt>
                      <c:pt idx="2">
                        <c:v>43160</c:v>
                      </c:pt>
                      <c:pt idx="3">
                        <c:v>43191</c:v>
                      </c:pt>
                      <c:pt idx="4">
                        <c:v>43221</c:v>
                      </c:pt>
                    </c:numCache>
                  </c:numRef>
                </c:cat>
                <c:val>
                  <c:numRef>
                    <c:extLst xmlns:c15="http://schemas.microsoft.com/office/drawing/2012/chart">
                      <c:ext xmlns:c15="http://schemas.microsoft.com/office/drawing/2012/chart" uri="{02D57815-91ED-43cb-92C2-25804820EDAC}">
                        <c15:formulaRef>
                          <c15:sqref>MERU!$C$10:$G$10</c15:sqref>
                        </c15:formulaRef>
                      </c:ext>
                    </c:extLst>
                    <c:numCache>
                      <c:formatCode>General</c:formatCode>
                      <c:ptCount val="5"/>
                      <c:pt idx="0">
                        <c:v>40</c:v>
                      </c:pt>
                      <c:pt idx="1">
                        <c:v>35</c:v>
                      </c:pt>
                      <c:pt idx="2">
                        <c:v>31</c:v>
                      </c:pt>
                      <c:pt idx="3">
                        <c:v>66</c:v>
                      </c:pt>
                      <c:pt idx="4">
                        <c:v>59</c:v>
                      </c:pt>
                    </c:numCache>
                  </c:numRef>
                </c:val>
                <c:extLst xmlns:c15="http://schemas.microsoft.com/office/drawing/2012/chart">
                  <c:ext xmlns:c16="http://schemas.microsoft.com/office/drawing/2014/chart" uri="{C3380CC4-5D6E-409C-BE32-E72D297353CC}">
                    <c16:uniqueId val="{00000008-C79A-40C0-8828-9C02C647C183}"/>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MERU!$B$11</c15:sqref>
                        </c15:formulaRef>
                      </c:ext>
                    </c:extLst>
                    <c:strCache>
                      <c:ptCount val="1"/>
                      <c:pt idx="0">
                        <c:v>CS</c:v>
                      </c:pt>
                    </c:strCache>
                  </c:strRef>
                </c:tx>
                <c:spPr>
                  <a:solidFill>
                    <a:schemeClr val="accent3">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MERU!$C$2:$G$2</c15:sqref>
                        </c15:formulaRef>
                      </c:ext>
                    </c:extLst>
                    <c:numCache>
                      <c:formatCode>mmm\-yy</c:formatCode>
                      <c:ptCount val="5"/>
                      <c:pt idx="0">
                        <c:v>43101</c:v>
                      </c:pt>
                      <c:pt idx="1">
                        <c:v>43132</c:v>
                      </c:pt>
                      <c:pt idx="2">
                        <c:v>43160</c:v>
                      </c:pt>
                      <c:pt idx="3">
                        <c:v>43191</c:v>
                      </c:pt>
                      <c:pt idx="4">
                        <c:v>43221</c:v>
                      </c:pt>
                    </c:numCache>
                  </c:numRef>
                </c:cat>
                <c:val>
                  <c:numRef>
                    <c:extLst xmlns:c15="http://schemas.microsoft.com/office/drawing/2012/chart">
                      <c:ext xmlns:c15="http://schemas.microsoft.com/office/drawing/2012/chart" uri="{02D57815-91ED-43cb-92C2-25804820EDAC}">
                        <c15:formulaRef>
                          <c15:sqref>MERU!$C$11:$G$11</c15:sqref>
                        </c15:formulaRef>
                      </c:ext>
                    </c:extLst>
                    <c:numCache>
                      <c:formatCode>General</c:formatCode>
                      <c:ptCount val="5"/>
                      <c:pt idx="0">
                        <c:v>18</c:v>
                      </c:pt>
                      <c:pt idx="1">
                        <c:v>24</c:v>
                      </c:pt>
                      <c:pt idx="2">
                        <c:v>19</c:v>
                      </c:pt>
                      <c:pt idx="3">
                        <c:v>15</c:v>
                      </c:pt>
                      <c:pt idx="4">
                        <c:v>20</c:v>
                      </c:pt>
                    </c:numCache>
                  </c:numRef>
                </c:val>
                <c:extLst xmlns:c15="http://schemas.microsoft.com/office/drawing/2012/chart">
                  <c:ext xmlns:c16="http://schemas.microsoft.com/office/drawing/2014/chart" uri="{C3380CC4-5D6E-409C-BE32-E72D297353CC}">
                    <c16:uniqueId val="{00000009-C79A-40C0-8828-9C02C647C183}"/>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MERU!$B$13</c15:sqref>
                        </c15:formulaRef>
                      </c:ext>
                    </c:extLst>
                    <c:strCache>
                      <c:ptCount val="1"/>
                      <c:pt idx="0">
                        <c:v>Interviews</c:v>
                      </c:pt>
                    </c:strCache>
                  </c:strRef>
                </c:tx>
                <c:spPr>
                  <a:solidFill>
                    <a:schemeClr val="accent5">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MERU!$C$2:$G$2</c15:sqref>
                        </c15:formulaRef>
                      </c:ext>
                    </c:extLst>
                    <c:numCache>
                      <c:formatCode>mmm\-yy</c:formatCode>
                      <c:ptCount val="5"/>
                      <c:pt idx="0">
                        <c:v>43101</c:v>
                      </c:pt>
                      <c:pt idx="1">
                        <c:v>43132</c:v>
                      </c:pt>
                      <c:pt idx="2">
                        <c:v>43160</c:v>
                      </c:pt>
                      <c:pt idx="3">
                        <c:v>43191</c:v>
                      </c:pt>
                      <c:pt idx="4">
                        <c:v>43221</c:v>
                      </c:pt>
                    </c:numCache>
                  </c:numRef>
                </c:cat>
                <c:val>
                  <c:numRef>
                    <c:extLst xmlns:c15="http://schemas.microsoft.com/office/drawing/2012/chart">
                      <c:ext xmlns:c15="http://schemas.microsoft.com/office/drawing/2012/chart" uri="{02D57815-91ED-43cb-92C2-25804820EDAC}">
                        <c15:formulaRef>
                          <c15:sqref>MERU!$C$13:$G$13</c15:sqref>
                        </c15:formulaRef>
                      </c:ext>
                    </c:extLst>
                    <c:numCache>
                      <c:formatCode>General</c:formatCode>
                      <c:ptCount val="5"/>
                      <c:pt idx="0">
                        <c:v>435</c:v>
                      </c:pt>
                      <c:pt idx="1">
                        <c:v>387</c:v>
                      </c:pt>
                      <c:pt idx="2">
                        <c:v>478</c:v>
                      </c:pt>
                      <c:pt idx="3">
                        <c:v>559</c:v>
                      </c:pt>
                      <c:pt idx="4">
                        <c:v>586</c:v>
                      </c:pt>
                    </c:numCache>
                  </c:numRef>
                </c:val>
                <c:extLst xmlns:c15="http://schemas.microsoft.com/office/drawing/2012/chart">
                  <c:ext xmlns:c16="http://schemas.microsoft.com/office/drawing/2014/chart" uri="{C3380CC4-5D6E-409C-BE32-E72D297353CC}">
                    <c16:uniqueId val="{0000000A-C79A-40C0-8828-9C02C647C183}"/>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MERU!$B$14</c15:sqref>
                        </c15:formulaRef>
                      </c:ext>
                    </c:extLst>
                    <c:strCache>
                      <c:ptCount val="1"/>
                      <c:pt idx="0">
                        <c:v>Phone</c:v>
                      </c:pt>
                    </c:strCache>
                  </c:strRef>
                </c:tx>
                <c:spPr>
                  <a:solidFill>
                    <a:schemeClr val="accent6">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MERU!$C$2:$G$2</c15:sqref>
                        </c15:formulaRef>
                      </c:ext>
                    </c:extLst>
                    <c:numCache>
                      <c:formatCode>mmm\-yy</c:formatCode>
                      <c:ptCount val="5"/>
                      <c:pt idx="0">
                        <c:v>43101</c:v>
                      </c:pt>
                      <c:pt idx="1">
                        <c:v>43132</c:v>
                      </c:pt>
                      <c:pt idx="2">
                        <c:v>43160</c:v>
                      </c:pt>
                      <c:pt idx="3">
                        <c:v>43191</c:v>
                      </c:pt>
                      <c:pt idx="4">
                        <c:v>43221</c:v>
                      </c:pt>
                    </c:numCache>
                  </c:numRef>
                </c:cat>
                <c:val>
                  <c:numRef>
                    <c:extLst xmlns:c15="http://schemas.microsoft.com/office/drawing/2012/chart">
                      <c:ext xmlns:c15="http://schemas.microsoft.com/office/drawing/2012/chart" uri="{02D57815-91ED-43cb-92C2-25804820EDAC}">
                        <c15:formulaRef>
                          <c15:sqref>MERU!$C$14:$G$14</c15:sqref>
                        </c15:formulaRef>
                      </c:ext>
                    </c:extLst>
                    <c:numCache>
                      <c:formatCode>General</c:formatCode>
                      <c:ptCount val="5"/>
                      <c:pt idx="0">
                        <c:v>22</c:v>
                      </c:pt>
                      <c:pt idx="1">
                        <c:v>45</c:v>
                      </c:pt>
                      <c:pt idx="2">
                        <c:v>40</c:v>
                      </c:pt>
                      <c:pt idx="3">
                        <c:v>36</c:v>
                      </c:pt>
                      <c:pt idx="4">
                        <c:v>62</c:v>
                      </c:pt>
                    </c:numCache>
                  </c:numRef>
                </c:val>
                <c:extLst xmlns:c15="http://schemas.microsoft.com/office/drawing/2012/chart">
                  <c:ext xmlns:c16="http://schemas.microsoft.com/office/drawing/2014/chart" uri="{C3380CC4-5D6E-409C-BE32-E72D297353CC}">
                    <c16:uniqueId val="{0000000B-C79A-40C0-8828-9C02C647C183}"/>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MERU!$B$15</c15:sqref>
                        </c15:formulaRef>
                      </c:ext>
                    </c:extLst>
                    <c:strCache>
                      <c:ptCount val="1"/>
                      <c:pt idx="0">
                        <c:v>In person</c:v>
                      </c:pt>
                    </c:strCache>
                  </c:strRef>
                </c:tx>
                <c:spPr>
                  <a:solidFill>
                    <a:schemeClr val="accent1">
                      <a:lumMod val="80000"/>
                      <a:lumOff val="20000"/>
                    </a:schemeClr>
                  </a:solidFill>
                  <a:ln>
                    <a:noFill/>
                  </a:ln>
                  <a:effectLst/>
                </c:spPr>
                <c:invertIfNegative val="0"/>
                <c:cat>
                  <c:numRef>
                    <c:extLst xmlns:c15="http://schemas.microsoft.com/office/drawing/2012/chart">
                      <c:ext xmlns:c15="http://schemas.microsoft.com/office/drawing/2012/chart" uri="{02D57815-91ED-43cb-92C2-25804820EDAC}">
                        <c15:formulaRef>
                          <c15:sqref>MERU!$C$2:$G$2</c15:sqref>
                        </c15:formulaRef>
                      </c:ext>
                    </c:extLst>
                    <c:numCache>
                      <c:formatCode>mmm\-yy</c:formatCode>
                      <c:ptCount val="5"/>
                      <c:pt idx="0">
                        <c:v>43101</c:v>
                      </c:pt>
                      <c:pt idx="1">
                        <c:v>43132</c:v>
                      </c:pt>
                      <c:pt idx="2">
                        <c:v>43160</c:v>
                      </c:pt>
                      <c:pt idx="3">
                        <c:v>43191</c:v>
                      </c:pt>
                      <c:pt idx="4">
                        <c:v>43221</c:v>
                      </c:pt>
                    </c:numCache>
                  </c:numRef>
                </c:cat>
                <c:val>
                  <c:numRef>
                    <c:extLst xmlns:c15="http://schemas.microsoft.com/office/drawing/2012/chart">
                      <c:ext xmlns:c15="http://schemas.microsoft.com/office/drawing/2012/chart" uri="{02D57815-91ED-43cb-92C2-25804820EDAC}">
                        <c15:formulaRef>
                          <c15:sqref>MERU!$C$15:$G$15</c15:sqref>
                        </c15:formulaRef>
                      </c:ext>
                    </c:extLst>
                    <c:numCache>
                      <c:formatCode>General</c:formatCode>
                      <c:ptCount val="5"/>
                      <c:pt idx="0">
                        <c:v>0</c:v>
                      </c:pt>
                      <c:pt idx="1">
                        <c:v>1</c:v>
                      </c:pt>
                      <c:pt idx="2">
                        <c:v>6</c:v>
                      </c:pt>
                      <c:pt idx="3">
                        <c:v>6</c:v>
                      </c:pt>
                      <c:pt idx="4">
                        <c:v>5</c:v>
                      </c:pt>
                    </c:numCache>
                  </c:numRef>
                </c:val>
                <c:extLst xmlns:c15="http://schemas.microsoft.com/office/drawing/2012/chart">
                  <c:ext xmlns:c16="http://schemas.microsoft.com/office/drawing/2014/chart" uri="{C3380CC4-5D6E-409C-BE32-E72D297353CC}">
                    <c16:uniqueId val="{0000000C-C79A-40C0-8828-9C02C647C183}"/>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MERU!$B$16</c15:sqref>
                        </c15:formulaRef>
                      </c:ext>
                    </c:extLst>
                    <c:strCache>
                      <c:ptCount val="1"/>
                      <c:pt idx="0">
                        <c:v>Total Follow up</c:v>
                      </c:pt>
                    </c:strCache>
                  </c:strRef>
                </c:tx>
                <c:spPr>
                  <a:solidFill>
                    <a:schemeClr val="accent2">
                      <a:lumMod val="80000"/>
                      <a:lumOff val="20000"/>
                    </a:schemeClr>
                  </a:solidFill>
                  <a:ln>
                    <a:noFill/>
                  </a:ln>
                  <a:effectLst/>
                </c:spPr>
                <c:invertIfNegative val="0"/>
                <c:cat>
                  <c:numRef>
                    <c:extLst xmlns:c15="http://schemas.microsoft.com/office/drawing/2012/chart">
                      <c:ext xmlns:c15="http://schemas.microsoft.com/office/drawing/2012/chart" uri="{02D57815-91ED-43cb-92C2-25804820EDAC}">
                        <c15:formulaRef>
                          <c15:sqref>MERU!$C$2:$G$2</c15:sqref>
                        </c15:formulaRef>
                      </c:ext>
                    </c:extLst>
                    <c:numCache>
                      <c:formatCode>mmm\-yy</c:formatCode>
                      <c:ptCount val="5"/>
                      <c:pt idx="0">
                        <c:v>43101</c:v>
                      </c:pt>
                      <c:pt idx="1">
                        <c:v>43132</c:v>
                      </c:pt>
                      <c:pt idx="2">
                        <c:v>43160</c:v>
                      </c:pt>
                      <c:pt idx="3">
                        <c:v>43191</c:v>
                      </c:pt>
                      <c:pt idx="4">
                        <c:v>43221</c:v>
                      </c:pt>
                    </c:numCache>
                  </c:numRef>
                </c:cat>
                <c:val>
                  <c:numRef>
                    <c:extLst xmlns:c15="http://schemas.microsoft.com/office/drawing/2012/chart">
                      <c:ext xmlns:c15="http://schemas.microsoft.com/office/drawing/2012/chart" uri="{02D57815-91ED-43cb-92C2-25804820EDAC}">
                        <c15:formulaRef>
                          <c15:sqref>MERU!$C$16:$G$16</c15:sqref>
                        </c15:formulaRef>
                      </c:ext>
                    </c:extLst>
                    <c:numCache>
                      <c:formatCode>General</c:formatCode>
                      <c:ptCount val="5"/>
                      <c:pt idx="0">
                        <c:v>22</c:v>
                      </c:pt>
                      <c:pt idx="1">
                        <c:v>46</c:v>
                      </c:pt>
                      <c:pt idx="2">
                        <c:v>46</c:v>
                      </c:pt>
                      <c:pt idx="3">
                        <c:v>42</c:v>
                      </c:pt>
                      <c:pt idx="4">
                        <c:v>67</c:v>
                      </c:pt>
                    </c:numCache>
                  </c:numRef>
                </c:val>
                <c:extLst xmlns:c15="http://schemas.microsoft.com/office/drawing/2012/chart">
                  <c:ext xmlns:c16="http://schemas.microsoft.com/office/drawing/2014/chart" uri="{C3380CC4-5D6E-409C-BE32-E72D297353CC}">
                    <c16:uniqueId val="{0000000D-C79A-40C0-8828-9C02C647C183}"/>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MERU!$B$17</c15:sqref>
                        </c15:formulaRef>
                      </c:ext>
                    </c:extLst>
                    <c:strCache>
                      <c:ptCount val="1"/>
                      <c:pt idx="0">
                        <c:v>Expected follow up</c:v>
                      </c:pt>
                    </c:strCache>
                  </c:strRef>
                </c:tx>
                <c:spPr>
                  <a:solidFill>
                    <a:schemeClr val="accent3">
                      <a:lumMod val="80000"/>
                      <a:lumOff val="20000"/>
                    </a:schemeClr>
                  </a:solidFill>
                  <a:ln>
                    <a:noFill/>
                  </a:ln>
                  <a:effectLst/>
                </c:spPr>
                <c:invertIfNegative val="0"/>
                <c:cat>
                  <c:numRef>
                    <c:extLst xmlns:c15="http://schemas.microsoft.com/office/drawing/2012/chart">
                      <c:ext xmlns:c15="http://schemas.microsoft.com/office/drawing/2012/chart" uri="{02D57815-91ED-43cb-92C2-25804820EDAC}">
                        <c15:formulaRef>
                          <c15:sqref>MERU!$C$2:$G$2</c15:sqref>
                        </c15:formulaRef>
                      </c:ext>
                    </c:extLst>
                    <c:numCache>
                      <c:formatCode>mmm\-yy</c:formatCode>
                      <c:ptCount val="5"/>
                      <c:pt idx="0">
                        <c:v>43101</c:v>
                      </c:pt>
                      <c:pt idx="1">
                        <c:v>43132</c:v>
                      </c:pt>
                      <c:pt idx="2">
                        <c:v>43160</c:v>
                      </c:pt>
                      <c:pt idx="3">
                        <c:v>43191</c:v>
                      </c:pt>
                      <c:pt idx="4">
                        <c:v>43221</c:v>
                      </c:pt>
                    </c:numCache>
                  </c:numRef>
                </c:cat>
                <c:val>
                  <c:numRef>
                    <c:extLst xmlns:c15="http://schemas.microsoft.com/office/drawing/2012/chart">
                      <c:ext xmlns:c15="http://schemas.microsoft.com/office/drawing/2012/chart" uri="{02D57815-91ED-43cb-92C2-25804820EDAC}">
                        <c15:formulaRef>
                          <c15:sqref>MERU!$C$17:$G$17</c15:sqref>
                        </c15:formulaRef>
                      </c:ext>
                    </c:extLst>
                    <c:numCache>
                      <c:formatCode>General</c:formatCode>
                      <c:ptCount val="5"/>
                      <c:pt idx="0">
                        <c:v>17</c:v>
                      </c:pt>
                      <c:pt idx="1">
                        <c:v>43</c:v>
                      </c:pt>
                      <c:pt idx="2">
                        <c:v>59</c:v>
                      </c:pt>
                      <c:pt idx="3">
                        <c:v>29</c:v>
                      </c:pt>
                      <c:pt idx="4">
                        <c:v>70</c:v>
                      </c:pt>
                    </c:numCache>
                  </c:numRef>
                </c:val>
                <c:extLst xmlns:c15="http://schemas.microsoft.com/office/drawing/2012/chart">
                  <c:ext xmlns:c16="http://schemas.microsoft.com/office/drawing/2014/chart" uri="{C3380CC4-5D6E-409C-BE32-E72D297353CC}">
                    <c16:uniqueId val="{0000000E-C79A-40C0-8828-9C02C647C183}"/>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MERU!$B$18</c15:sqref>
                        </c15:formulaRef>
                      </c:ext>
                    </c:extLst>
                    <c:strCache>
                      <c:ptCount val="1"/>
                      <c:pt idx="0">
                        <c:v>Expulsions</c:v>
                      </c:pt>
                    </c:strCache>
                  </c:strRef>
                </c:tx>
                <c:spPr>
                  <a:solidFill>
                    <a:schemeClr val="accent4">
                      <a:lumMod val="80000"/>
                      <a:lumOff val="20000"/>
                    </a:schemeClr>
                  </a:solidFill>
                  <a:ln>
                    <a:noFill/>
                  </a:ln>
                  <a:effectLst/>
                </c:spPr>
                <c:invertIfNegative val="0"/>
                <c:cat>
                  <c:numRef>
                    <c:extLst xmlns:c15="http://schemas.microsoft.com/office/drawing/2012/chart">
                      <c:ext xmlns:c15="http://schemas.microsoft.com/office/drawing/2012/chart" uri="{02D57815-91ED-43cb-92C2-25804820EDAC}">
                        <c15:formulaRef>
                          <c15:sqref>MERU!$C$2:$G$2</c15:sqref>
                        </c15:formulaRef>
                      </c:ext>
                    </c:extLst>
                    <c:numCache>
                      <c:formatCode>mmm\-yy</c:formatCode>
                      <c:ptCount val="5"/>
                      <c:pt idx="0">
                        <c:v>43101</c:v>
                      </c:pt>
                      <c:pt idx="1">
                        <c:v>43132</c:v>
                      </c:pt>
                      <c:pt idx="2">
                        <c:v>43160</c:v>
                      </c:pt>
                      <c:pt idx="3">
                        <c:v>43191</c:v>
                      </c:pt>
                      <c:pt idx="4">
                        <c:v>43221</c:v>
                      </c:pt>
                    </c:numCache>
                  </c:numRef>
                </c:cat>
                <c:val>
                  <c:numRef>
                    <c:extLst xmlns:c15="http://schemas.microsoft.com/office/drawing/2012/chart">
                      <c:ext xmlns:c15="http://schemas.microsoft.com/office/drawing/2012/chart" uri="{02D57815-91ED-43cb-92C2-25804820EDAC}">
                        <c15:formulaRef>
                          <c15:sqref>MERU!$C$18:$G$18</c15:sqref>
                        </c15:formulaRef>
                      </c:ext>
                    </c:extLst>
                    <c:numCache>
                      <c:formatCode>General</c:formatCode>
                      <c:ptCount val="5"/>
                      <c:pt idx="0">
                        <c:v>0</c:v>
                      </c:pt>
                      <c:pt idx="1">
                        <c:v>0</c:v>
                      </c:pt>
                      <c:pt idx="2">
                        <c:v>0</c:v>
                      </c:pt>
                      <c:pt idx="3">
                        <c:v>3</c:v>
                      </c:pt>
                      <c:pt idx="4">
                        <c:v>5</c:v>
                      </c:pt>
                    </c:numCache>
                  </c:numRef>
                </c:val>
                <c:extLst xmlns:c15="http://schemas.microsoft.com/office/drawing/2012/chart">
                  <c:ext xmlns:c16="http://schemas.microsoft.com/office/drawing/2014/chart" uri="{C3380CC4-5D6E-409C-BE32-E72D297353CC}">
                    <c16:uniqueId val="{0000000F-C79A-40C0-8828-9C02C647C183}"/>
                  </c:ext>
                </c:extLst>
              </c15:ser>
            </c15:filteredBarSeries>
          </c:ext>
        </c:extLst>
      </c:barChart>
      <c:lineChart>
        <c:grouping val="standard"/>
        <c:varyColors val="0"/>
        <c:ser>
          <c:idx val="9"/>
          <c:order val="9"/>
          <c:tx>
            <c:strRef>
              <c:f>MERU!$B$12</c:f>
              <c:strCache>
                <c:ptCount val="1"/>
                <c:pt idx="0">
                  <c:v>Total Insertions</c:v>
                </c:pt>
              </c:strCache>
            </c:strRef>
          </c:tx>
          <c:spPr>
            <a:ln w="57150" cap="rnd">
              <a:solidFill>
                <a:srgbClr val="FF0000"/>
              </a:solidFill>
              <a:round/>
            </a:ln>
            <a:effectLst/>
          </c:spPr>
          <c:marker>
            <c:symbol val="none"/>
          </c:marker>
          <c:dLbls>
            <c:spPr>
              <a:solidFill>
                <a:prstClr val="white"/>
              </a:solidFill>
              <a:ln w="38100">
                <a:solidFill>
                  <a:sysClr val="windowText" lastClr="000000"/>
                </a:solidFill>
              </a:ln>
              <a:effectLst/>
            </c:spPr>
            <c:txPr>
              <a:bodyPr rot="0" spcFirstLastPara="1" vertOverflow="clip" horzOverflow="clip" vert="horz" wrap="square" lIns="36576" tIns="18288" rIns="36576" bIns="18288" anchor="ctr" anchorCtr="1">
                <a:spAutoFit/>
              </a:bodyPr>
              <a:lstStyle/>
              <a:p>
                <a:pPr>
                  <a:defRPr sz="16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Ellipse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MERU!$C$2:$G$2</c:f>
              <c:numCache>
                <c:formatCode>mmm\-yy</c:formatCode>
                <c:ptCount val="5"/>
                <c:pt idx="0">
                  <c:v>43101</c:v>
                </c:pt>
                <c:pt idx="1">
                  <c:v>43132</c:v>
                </c:pt>
                <c:pt idx="2">
                  <c:v>43160</c:v>
                </c:pt>
                <c:pt idx="3">
                  <c:v>43191</c:v>
                </c:pt>
                <c:pt idx="4">
                  <c:v>43221</c:v>
                </c:pt>
              </c:numCache>
            </c:numRef>
          </c:cat>
          <c:val>
            <c:numRef>
              <c:f>MERU!$C$12:$G$12</c:f>
              <c:numCache>
                <c:formatCode>General</c:formatCode>
                <c:ptCount val="5"/>
                <c:pt idx="0">
                  <c:v>58</c:v>
                </c:pt>
                <c:pt idx="1">
                  <c:v>59</c:v>
                </c:pt>
                <c:pt idx="2">
                  <c:v>50</c:v>
                </c:pt>
                <c:pt idx="3">
                  <c:v>81</c:v>
                </c:pt>
                <c:pt idx="4">
                  <c:v>79</c:v>
                </c:pt>
              </c:numCache>
            </c:numRef>
          </c:val>
          <c:smooth val="0"/>
          <c:extLst>
            <c:ext xmlns:c16="http://schemas.microsoft.com/office/drawing/2014/chart" uri="{C3380CC4-5D6E-409C-BE32-E72D297353CC}">
              <c16:uniqueId val="{00000001-C79A-40C0-8828-9C02C647C183}"/>
            </c:ext>
          </c:extLst>
        </c:ser>
        <c:dLbls>
          <c:showLegendKey val="0"/>
          <c:showVal val="0"/>
          <c:showCatName val="0"/>
          <c:showSerName val="0"/>
          <c:showPercent val="0"/>
          <c:showBubbleSize val="0"/>
        </c:dLbls>
        <c:marker val="1"/>
        <c:smooth val="0"/>
        <c:axId val="267571296"/>
        <c:axId val="267563424"/>
      </c:lineChart>
      <c:dateAx>
        <c:axId val="267571296"/>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67563424"/>
        <c:crosses val="autoZero"/>
        <c:auto val="1"/>
        <c:lblOffset val="100"/>
        <c:baseTimeUnit val="months"/>
      </c:dateAx>
      <c:valAx>
        <c:axId val="267563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67571296"/>
        <c:crosses val="autoZero"/>
        <c:crossBetween val="between"/>
      </c:valAx>
      <c:spPr>
        <a:noFill/>
        <a:ln>
          <a:noFill/>
        </a:ln>
        <a:effectLst/>
      </c:spPr>
    </c:plotArea>
    <c:legend>
      <c:legendPos val="b"/>
      <c:layout>
        <c:manualLayout>
          <c:xMode val="edge"/>
          <c:yMode val="edge"/>
          <c:x val="9.8487540480748509E-2"/>
          <c:y val="0.1211982486719516"/>
          <c:w val="0.16654757885469132"/>
          <c:h val="0.1517084765435630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0.78168</cdr:x>
      <cdr:y>0.24515</cdr:y>
    </cdr:from>
    <cdr:to>
      <cdr:x>0.96265</cdr:x>
      <cdr:y>0.43727</cdr:y>
    </cdr:to>
    <cdr:sp macro="" textlink="">
      <cdr:nvSpPr>
        <cdr:cNvPr id="2" name="TextBox 1"/>
        <cdr:cNvSpPr txBox="1"/>
      </cdr:nvSpPr>
      <cdr:spPr>
        <a:xfrm xmlns:a="http://schemas.openxmlformats.org/drawingml/2006/main">
          <a:off x="8679335" y="1411683"/>
          <a:ext cx="2009388" cy="1106332"/>
        </a:xfrm>
        <a:prstGeom xmlns:a="http://schemas.openxmlformats.org/drawingml/2006/main" prst="rect">
          <a:avLst/>
        </a:prstGeom>
        <a:ln xmlns:a="http://schemas.openxmlformats.org/drawingml/2006/main" w="38100">
          <a:solidFill>
            <a:srgbClr val="00B050"/>
          </a:solidFill>
        </a:ln>
      </cdr:spPr>
      <cdr:txBody>
        <a:bodyPr xmlns:a="http://schemas.openxmlformats.org/drawingml/2006/main" vertOverflow="clip" wrap="square" rtlCol="0"/>
        <a:lstStyle xmlns:a="http://schemas.openxmlformats.org/drawingml/2006/main"/>
        <a:p xmlns:a="http://schemas.openxmlformats.org/drawingml/2006/main">
          <a:r>
            <a:rPr lang="en-US" sz="1600" dirty="0" smtClean="0"/>
            <a:t>Consider revising your target to reflect your performance</a:t>
          </a:r>
          <a:endParaRPr lang="en-US" sz="1600" dirty="0"/>
        </a:p>
      </cdr:txBody>
    </cdr:sp>
  </cdr:relSizeAnchor>
  <cdr:relSizeAnchor xmlns:cdr="http://schemas.openxmlformats.org/drawingml/2006/chartDrawing">
    <cdr:from>
      <cdr:x>0.8222</cdr:x>
      <cdr:y>0.43727</cdr:y>
    </cdr:from>
    <cdr:to>
      <cdr:x>0.87217</cdr:x>
      <cdr:y>0.55656</cdr:y>
    </cdr:to>
    <cdr:cxnSp macro="">
      <cdr:nvCxnSpPr>
        <cdr:cNvPr id="4" name="Straight Arrow Connector 3"/>
        <cdr:cNvCxnSpPr>
          <a:stCxn xmlns:a="http://schemas.openxmlformats.org/drawingml/2006/main" id="2" idx="2"/>
        </cdr:cNvCxnSpPr>
      </cdr:nvCxnSpPr>
      <cdr:spPr>
        <a:xfrm xmlns:a="http://schemas.openxmlformats.org/drawingml/2006/main" flipH="1">
          <a:off x="9129258" y="2518015"/>
          <a:ext cx="554771" cy="686969"/>
        </a:xfrm>
        <a:prstGeom xmlns:a="http://schemas.openxmlformats.org/drawingml/2006/main" prst="straightConnector1">
          <a:avLst/>
        </a:prstGeom>
        <a:ln xmlns:a="http://schemas.openxmlformats.org/drawingml/2006/main">
          <a:headEnd type="arrow" w="med" len="med"/>
          <a:tailEnd type="arrow" w="med" len="med"/>
        </a:ln>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0.33242</cdr:x>
      <cdr:y>0.34489</cdr:y>
    </cdr:from>
    <cdr:to>
      <cdr:x>0.35143</cdr:x>
      <cdr:y>0.48052</cdr:y>
    </cdr:to>
    <cdr:cxnSp macro="">
      <cdr:nvCxnSpPr>
        <cdr:cNvPr id="3" name="Straight Arrow Connector 2"/>
        <cdr:cNvCxnSpPr/>
      </cdr:nvCxnSpPr>
      <cdr:spPr>
        <a:xfrm xmlns:a="http://schemas.openxmlformats.org/drawingml/2006/main">
          <a:off x="3665621" y="2023597"/>
          <a:ext cx="209678" cy="795806"/>
        </a:xfrm>
        <a:prstGeom xmlns:a="http://schemas.openxmlformats.org/drawingml/2006/main" prst="straightConnector1">
          <a:avLst/>
        </a:prstGeom>
        <a:ln xmlns:a="http://schemas.openxmlformats.org/drawingml/2006/main">
          <a:tailEnd type="triangle"/>
        </a:ln>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cxnSp>
  </cdr:relSizeAnchor>
  <cdr:relSizeAnchor xmlns:cdr="http://schemas.openxmlformats.org/drawingml/2006/chartDrawing">
    <cdr:from>
      <cdr:x>0.69299</cdr:x>
      <cdr:y>0.21969</cdr:y>
    </cdr:from>
    <cdr:to>
      <cdr:x>0.69793</cdr:x>
      <cdr:y>0.37291</cdr:y>
    </cdr:to>
    <cdr:cxnSp macro="">
      <cdr:nvCxnSpPr>
        <cdr:cNvPr id="5" name="Straight Arrow Connector 4"/>
        <cdr:cNvCxnSpPr/>
      </cdr:nvCxnSpPr>
      <cdr:spPr>
        <a:xfrm xmlns:a="http://schemas.openxmlformats.org/drawingml/2006/main">
          <a:off x="7641771" y="1288980"/>
          <a:ext cx="54429" cy="899049"/>
        </a:xfrm>
        <a:prstGeom xmlns:a="http://schemas.openxmlformats.org/drawingml/2006/main" prst="straightConnector1">
          <a:avLst/>
        </a:prstGeom>
        <a:ln xmlns:a="http://schemas.openxmlformats.org/drawingml/2006/main">
          <a:tailEnd type="triangle"/>
        </a:ln>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cxnSp>
  </cdr:relSizeAnchor>
  <cdr:relSizeAnchor xmlns:cdr="http://schemas.openxmlformats.org/drawingml/2006/chartDrawing">
    <cdr:from>
      <cdr:x>0.51135</cdr:x>
      <cdr:y>0.36248</cdr:y>
    </cdr:from>
    <cdr:to>
      <cdr:x>0.51681</cdr:x>
      <cdr:y>0.5725</cdr:y>
    </cdr:to>
    <cdr:cxnSp macro="">
      <cdr:nvCxnSpPr>
        <cdr:cNvPr id="7" name="Straight Arrow Connector 6"/>
        <cdr:cNvCxnSpPr/>
      </cdr:nvCxnSpPr>
      <cdr:spPr>
        <a:xfrm xmlns:a="http://schemas.openxmlformats.org/drawingml/2006/main">
          <a:off x="5638774" y="2126815"/>
          <a:ext cx="60184" cy="1232288"/>
        </a:xfrm>
        <a:prstGeom xmlns:a="http://schemas.openxmlformats.org/drawingml/2006/main" prst="straightConnector1">
          <a:avLst/>
        </a:prstGeom>
        <a:ln xmlns:a="http://schemas.openxmlformats.org/drawingml/2006/main">
          <a:tailEnd type="triangle"/>
        </a:ln>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cxnSp>
  </cdr:relSizeAnchor>
  <cdr:relSizeAnchor xmlns:cdr="http://schemas.openxmlformats.org/drawingml/2006/chartDrawing">
    <cdr:from>
      <cdr:x>0.46225</cdr:x>
      <cdr:y>0.27376</cdr:y>
    </cdr:from>
    <cdr:to>
      <cdr:x>0.51431</cdr:x>
      <cdr:y>0.5</cdr:y>
    </cdr:to>
    <cdr:cxnSp macro="">
      <cdr:nvCxnSpPr>
        <cdr:cNvPr id="9" name="Straight Arrow Connector 8"/>
        <cdr:cNvCxnSpPr/>
      </cdr:nvCxnSpPr>
      <cdr:spPr>
        <a:xfrm xmlns:a="http://schemas.openxmlformats.org/drawingml/2006/main">
          <a:off x="5097379" y="1606266"/>
          <a:ext cx="574035" cy="1327434"/>
        </a:xfrm>
        <a:prstGeom xmlns:a="http://schemas.openxmlformats.org/drawingml/2006/main" prst="straightConnector1">
          <a:avLst/>
        </a:prstGeom>
        <a:ln xmlns:a="http://schemas.openxmlformats.org/drawingml/2006/main">
          <a:tailEnd type="triangle"/>
        </a:ln>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cxnSp>
  </cdr:relSizeAnchor>
  <cdr:relSizeAnchor xmlns:cdr="http://schemas.openxmlformats.org/drawingml/2006/chartDrawing">
    <cdr:from>
      <cdr:x>0.35242</cdr:x>
      <cdr:y>0.27376</cdr:y>
    </cdr:from>
    <cdr:to>
      <cdr:x>0.42952</cdr:x>
      <cdr:y>0.41558</cdr:y>
    </cdr:to>
    <cdr:cxnSp macro="">
      <cdr:nvCxnSpPr>
        <cdr:cNvPr id="12" name="Straight Arrow Connector 11"/>
        <cdr:cNvCxnSpPr/>
      </cdr:nvCxnSpPr>
      <cdr:spPr>
        <a:xfrm xmlns:a="http://schemas.openxmlformats.org/drawingml/2006/main" flipH="1">
          <a:off x="3886217" y="1606266"/>
          <a:ext cx="850215" cy="832108"/>
        </a:xfrm>
        <a:prstGeom xmlns:a="http://schemas.openxmlformats.org/drawingml/2006/main" prst="straightConnector1">
          <a:avLst/>
        </a:prstGeom>
        <a:ln xmlns:a="http://schemas.openxmlformats.org/drawingml/2006/main">
          <a:tailEnd type="triangle"/>
        </a:ln>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cxnSp>
  </cdr:relSizeAnchor>
  <cdr:relSizeAnchor xmlns:cdr="http://schemas.openxmlformats.org/drawingml/2006/chartDrawing">
    <cdr:from>
      <cdr:x>0.60513</cdr:x>
      <cdr:y>0.25466</cdr:y>
    </cdr:from>
    <cdr:to>
      <cdr:x>0.69793</cdr:x>
      <cdr:y>0.32839</cdr:y>
    </cdr:to>
    <cdr:cxnSp macro="">
      <cdr:nvCxnSpPr>
        <cdr:cNvPr id="15" name="Straight Arrow Connector 14"/>
        <cdr:cNvCxnSpPr/>
      </cdr:nvCxnSpPr>
      <cdr:spPr>
        <a:xfrm xmlns:a="http://schemas.openxmlformats.org/drawingml/2006/main">
          <a:off x="6672942" y="1494208"/>
          <a:ext cx="1023292" cy="432587"/>
        </a:xfrm>
        <a:prstGeom xmlns:a="http://schemas.openxmlformats.org/drawingml/2006/main" prst="straightConnector1">
          <a:avLst/>
        </a:prstGeom>
        <a:ln xmlns:a="http://schemas.openxmlformats.org/drawingml/2006/main">
          <a:tailEnd type="triangle"/>
        </a:ln>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cxn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BC18F713-9E52-4C61-B595-155AF0549711}" type="datetimeFigureOut">
              <a:rPr lang="en-US" smtClean="0"/>
              <a:t>3/26/2019</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7DE5FB8D-5DD3-4739-92A2-DD1A70B88DB2}" type="slidenum">
              <a:rPr lang="en-US" smtClean="0"/>
              <a:t>‹#›</a:t>
            </a:fld>
            <a:endParaRPr lang="en-US"/>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473862209"/>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18F713-9E52-4C61-B595-155AF0549711}"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5FB8D-5DD3-4739-92A2-DD1A70B88DB2}" type="slidenum">
              <a:rPr lang="en-US" smtClean="0"/>
              <a:t>‹#›</a:t>
            </a:fld>
            <a:endParaRPr lang="en-US"/>
          </a:p>
        </p:txBody>
      </p:sp>
    </p:spTree>
    <p:extLst>
      <p:ext uri="{BB962C8B-B14F-4D97-AF65-F5344CB8AC3E}">
        <p14:creationId xmlns:p14="http://schemas.microsoft.com/office/powerpoint/2010/main" val="145087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BC18F713-9E52-4C61-B595-155AF0549711}" type="datetimeFigureOut">
              <a:rPr lang="en-US" smtClean="0"/>
              <a:t>3/26/2019</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7DE5FB8D-5DD3-4739-92A2-DD1A70B88DB2}"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1845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18F713-9E52-4C61-B595-155AF0549711}"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5FB8D-5DD3-4739-92A2-DD1A70B88DB2}" type="slidenum">
              <a:rPr lang="en-US" smtClean="0"/>
              <a:t>‹#›</a:t>
            </a:fld>
            <a:endParaRPr lang="en-US"/>
          </a:p>
        </p:txBody>
      </p:sp>
    </p:spTree>
    <p:extLst>
      <p:ext uri="{BB962C8B-B14F-4D97-AF65-F5344CB8AC3E}">
        <p14:creationId xmlns:p14="http://schemas.microsoft.com/office/powerpoint/2010/main" val="1150124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BC18F713-9E52-4C61-B595-155AF0549711}" type="datetimeFigureOut">
              <a:rPr lang="en-US" smtClean="0"/>
              <a:t>3/26/2019</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7DE5FB8D-5DD3-4739-92A2-DD1A70B88DB2}"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036372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C18F713-9E52-4C61-B595-155AF0549711}"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E5FB8D-5DD3-4739-92A2-DD1A70B88DB2}" type="slidenum">
              <a:rPr lang="en-US" smtClean="0"/>
              <a:t>‹#›</a:t>
            </a:fld>
            <a:endParaRPr lang="en-US"/>
          </a:p>
        </p:txBody>
      </p:sp>
    </p:spTree>
    <p:extLst>
      <p:ext uri="{BB962C8B-B14F-4D97-AF65-F5344CB8AC3E}">
        <p14:creationId xmlns:p14="http://schemas.microsoft.com/office/powerpoint/2010/main" val="1481669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C18F713-9E52-4C61-B595-155AF0549711}"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E5FB8D-5DD3-4739-92A2-DD1A70B88DB2}" type="slidenum">
              <a:rPr lang="en-US" smtClean="0"/>
              <a:t>‹#›</a:t>
            </a:fld>
            <a:endParaRPr lang="en-US"/>
          </a:p>
        </p:txBody>
      </p:sp>
    </p:spTree>
    <p:extLst>
      <p:ext uri="{BB962C8B-B14F-4D97-AF65-F5344CB8AC3E}">
        <p14:creationId xmlns:p14="http://schemas.microsoft.com/office/powerpoint/2010/main" val="3804079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C18F713-9E52-4C61-B595-155AF0549711}"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E5FB8D-5DD3-4739-92A2-DD1A70B88DB2}" type="slidenum">
              <a:rPr lang="en-US" smtClean="0"/>
              <a:t>‹#›</a:t>
            </a:fld>
            <a:endParaRPr lang="en-US"/>
          </a:p>
        </p:txBody>
      </p:sp>
    </p:spTree>
    <p:extLst>
      <p:ext uri="{BB962C8B-B14F-4D97-AF65-F5344CB8AC3E}">
        <p14:creationId xmlns:p14="http://schemas.microsoft.com/office/powerpoint/2010/main" val="655299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BC18F713-9E52-4C61-B595-155AF0549711}"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E5FB8D-5DD3-4739-92A2-DD1A70B88DB2}" type="slidenum">
              <a:rPr lang="en-US" smtClean="0"/>
              <a:t>‹#›</a:t>
            </a:fld>
            <a:endParaRPr lang="en-US"/>
          </a:p>
        </p:txBody>
      </p:sp>
    </p:spTree>
    <p:extLst>
      <p:ext uri="{BB962C8B-B14F-4D97-AF65-F5344CB8AC3E}">
        <p14:creationId xmlns:p14="http://schemas.microsoft.com/office/powerpoint/2010/main" val="1336570845"/>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BC18F713-9E52-4C61-B595-155AF0549711}" type="datetimeFigureOut">
              <a:rPr lang="en-US" smtClean="0"/>
              <a:t>3/26/2019</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7DE5FB8D-5DD3-4739-92A2-DD1A70B88DB2}" type="slidenum">
              <a:rPr lang="en-US" smtClean="0"/>
              <a:t>‹#›</a:t>
            </a:fld>
            <a:endParaRPr lang="en-US"/>
          </a:p>
        </p:txBody>
      </p:sp>
    </p:spTree>
    <p:extLst>
      <p:ext uri="{BB962C8B-B14F-4D97-AF65-F5344CB8AC3E}">
        <p14:creationId xmlns:p14="http://schemas.microsoft.com/office/powerpoint/2010/main" val="4047619633"/>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BC18F713-9E52-4C61-B595-155AF0549711}" type="datetimeFigureOut">
              <a:rPr lang="en-US" smtClean="0"/>
              <a:t>3/26/2019</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7DE5FB8D-5DD3-4739-92A2-DD1A70B88DB2}" type="slidenum">
              <a:rPr lang="en-US" smtClean="0"/>
              <a:t>‹#›</a:t>
            </a:fld>
            <a:endParaRPr lang="en-US"/>
          </a:p>
        </p:txBody>
      </p:sp>
    </p:spTree>
    <p:extLst>
      <p:ext uri="{BB962C8B-B14F-4D97-AF65-F5344CB8AC3E}">
        <p14:creationId xmlns:p14="http://schemas.microsoft.com/office/powerpoint/2010/main" val="2539492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BC18F713-9E52-4C61-B595-155AF0549711}" type="datetimeFigureOut">
              <a:rPr lang="en-US" smtClean="0"/>
              <a:t>3/26/2019</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7DE5FB8D-5DD3-4739-92A2-DD1A70B88DB2}"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90231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r>
              <a:rPr lang="en-US" dirty="0">
                <a:solidFill>
                  <a:schemeClr val="tx1"/>
                </a:solidFill>
              </a:rPr>
              <a:t>M</a:t>
            </a:r>
            <a:r>
              <a:rPr lang="en-US" dirty="0" smtClean="0">
                <a:solidFill>
                  <a:schemeClr val="tx1"/>
                </a:solidFill>
              </a:rPr>
              <a:t>entorship: what works/ lessons learnt </a:t>
            </a:r>
            <a:endParaRPr lang="en-US" dirty="0">
              <a:solidFill>
                <a:schemeClr val="tx1"/>
              </a:solidFill>
            </a:endParaRPr>
          </a:p>
        </p:txBody>
      </p:sp>
      <p:sp>
        <p:nvSpPr>
          <p:cNvPr id="3" name="Subtitle 2"/>
          <p:cNvSpPr>
            <a:spLocks noGrp="1"/>
          </p:cNvSpPr>
          <p:nvPr>
            <p:ph type="body" idx="1"/>
          </p:nvPr>
        </p:nvSpPr>
        <p:spPr/>
        <p:txBody>
          <a:bodyPr/>
          <a:lstStyle/>
          <a:p>
            <a:pPr algn="ctr"/>
            <a:r>
              <a:rPr lang="en-US" dirty="0" smtClean="0">
                <a:solidFill>
                  <a:schemeClr val="tx1"/>
                </a:solidFill>
              </a:rPr>
              <a:t>Winnie N. Shena</a:t>
            </a:r>
          </a:p>
          <a:p>
            <a:pPr algn="ctr"/>
            <a:r>
              <a:rPr lang="en-US" dirty="0" smtClean="0">
                <a:solidFill>
                  <a:schemeClr val="tx1"/>
                </a:solidFill>
              </a:rPr>
              <a:t>LARC In-Country </a:t>
            </a:r>
            <a:r>
              <a:rPr lang="en-US" dirty="0">
                <a:solidFill>
                  <a:schemeClr val="tx1"/>
                </a:solidFill>
              </a:rPr>
              <a:t>F</a:t>
            </a:r>
            <a:r>
              <a:rPr lang="en-US" dirty="0" smtClean="0">
                <a:solidFill>
                  <a:schemeClr val="tx1"/>
                </a:solidFill>
              </a:rPr>
              <a:t>aculty </a:t>
            </a:r>
            <a:endParaRPr lang="en-US" dirty="0">
              <a:solidFill>
                <a:schemeClr val="tx1"/>
              </a:solidFill>
            </a:endParaRPr>
          </a:p>
        </p:txBody>
      </p:sp>
    </p:spTree>
    <p:extLst>
      <p:ext uri="{BB962C8B-B14F-4D97-AF65-F5344CB8AC3E}">
        <p14:creationId xmlns:p14="http://schemas.microsoft.com/office/powerpoint/2010/main" val="214380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215483"/>
            <a:ext cx="8770571" cy="913578"/>
          </a:xfrm>
        </p:spPr>
        <p:txBody>
          <a:bodyPr/>
          <a:lstStyle/>
          <a:p>
            <a:r>
              <a:rPr lang="en-US" dirty="0" smtClean="0"/>
              <a:t>Lessons learnt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400" dirty="0" smtClean="0"/>
              <a:t>LARC is hard work-</a:t>
            </a:r>
          </a:p>
          <a:p>
            <a:r>
              <a:rPr lang="en-US" sz="2400" dirty="0" smtClean="0"/>
              <a:t>Teams should understand that time is never sufficient but must be created.</a:t>
            </a:r>
          </a:p>
          <a:p>
            <a:r>
              <a:rPr lang="en-US" sz="2400" dirty="0" smtClean="0"/>
              <a:t>For teams to achieve all key members must be involved.</a:t>
            </a:r>
          </a:p>
          <a:p>
            <a:pPr lvl="1"/>
            <a:r>
              <a:rPr lang="en-US" sz="2000" dirty="0" smtClean="0"/>
              <a:t>Take time to wait on the slow members to catch up – move as a team</a:t>
            </a:r>
          </a:p>
          <a:p>
            <a:r>
              <a:rPr lang="en-US" sz="2400" dirty="0" smtClean="0"/>
              <a:t>Commitment is a conscious choice that must be taken, it may entail sacrificing off time or lunch breaks.</a:t>
            </a:r>
          </a:p>
          <a:p>
            <a:r>
              <a:rPr lang="en-US" sz="2400" dirty="0" smtClean="0"/>
              <a:t>As a supervisor give meaningful feedback to the team.</a:t>
            </a:r>
          </a:p>
          <a:p>
            <a:endParaRPr lang="en-US" dirty="0"/>
          </a:p>
        </p:txBody>
      </p:sp>
    </p:spTree>
    <p:extLst>
      <p:ext uri="{BB962C8B-B14F-4D97-AF65-F5344CB8AC3E}">
        <p14:creationId xmlns:p14="http://schemas.microsoft.com/office/powerpoint/2010/main" val="546329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3177" y="1339772"/>
            <a:ext cx="8139623" cy="912774"/>
          </a:xfrm>
        </p:spPr>
        <p:txBody>
          <a:bodyPr>
            <a:normAutofit/>
          </a:bodyPr>
          <a:lstStyle/>
          <a:p>
            <a:r>
              <a:rPr lang="en-US" sz="3200" dirty="0" smtClean="0"/>
              <a:t> </a:t>
            </a:r>
            <a:r>
              <a:rPr lang="en-US" sz="4000" dirty="0"/>
              <a:t>Lessons </a:t>
            </a:r>
            <a:r>
              <a:rPr lang="en-US" sz="4000" dirty="0" smtClean="0"/>
              <a:t>learnt</a:t>
            </a:r>
            <a:endParaRPr lang="en-US" sz="3200" dirty="0"/>
          </a:p>
        </p:txBody>
      </p:sp>
      <p:sp>
        <p:nvSpPr>
          <p:cNvPr id="3" name="Content Placeholder 2"/>
          <p:cNvSpPr>
            <a:spLocks noGrp="1"/>
          </p:cNvSpPr>
          <p:nvPr>
            <p:ph idx="1"/>
          </p:nvPr>
        </p:nvSpPr>
        <p:spPr>
          <a:xfrm>
            <a:off x="2575932" y="2252547"/>
            <a:ext cx="9300117" cy="4212958"/>
          </a:xfrm>
        </p:spPr>
        <p:txBody>
          <a:bodyPr>
            <a:normAutofit fontScale="92500"/>
          </a:bodyPr>
          <a:lstStyle/>
          <a:p>
            <a:r>
              <a:rPr lang="en-US" sz="2800" dirty="0" smtClean="0"/>
              <a:t>The Implementing Partner must understand what it takes  to deliver LARC successfully</a:t>
            </a:r>
          </a:p>
          <a:p>
            <a:pPr lvl="2"/>
            <a:r>
              <a:rPr lang="en-US" sz="2000" dirty="0" smtClean="0">
                <a:solidFill>
                  <a:srgbClr val="FF0000"/>
                </a:solidFill>
              </a:rPr>
              <a:t>The responsibilities and expectation of deliverables at all levels.</a:t>
            </a:r>
          </a:p>
          <a:p>
            <a:pPr lvl="2"/>
            <a:r>
              <a:rPr lang="en-US" sz="2000" dirty="0">
                <a:solidFill>
                  <a:srgbClr val="FF0000"/>
                </a:solidFill>
              </a:rPr>
              <a:t>LARC methodology is a journey with various learning curves, mastery comes with the willingness to take the journey</a:t>
            </a:r>
            <a:r>
              <a:rPr lang="en-US" sz="2000" dirty="0" smtClean="0">
                <a:solidFill>
                  <a:srgbClr val="FF0000"/>
                </a:solidFill>
              </a:rPr>
              <a:t>.</a:t>
            </a:r>
          </a:p>
          <a:p>
            <a:r>
              <a:rPr lang="en-US" sz="2800" dirty="0" smtClean="0"/>
              <a:t>Implementing </a:t>
            </a:r>
            <a:r>
              <a:rPr lang="en-US" sz="2800" dirty="0"/>
              <a:t>partner </a:t>
            </a:r>
            <a:r>
              <a:rPr lang="en-US" sz="2800" dirty="0" smtClean="0"/>
              <a:t>buy-in </a:t>
            </a:r>
            <a:r>
              <a:rPr lang="en-US" sz="2800" dirty="0"/>
              <a:t>is as  critical </a:t>
            </a:r>
            <a:r>
              <a:rPr lang="en-US" sz="2800" dirty="0" smtClean="0"/>
              <a:t>as the </a:t>
            </a:r>
            <a:r>
              <a:rPr lang="en-US" sz="2800" dirty="0"/>
              <a:t>facility buy </a:t>
            </a:r>
            <a:r>
              <a:rPr lang="en-US" sz="2800" dirty="0" smtClean="0"/>
              <a:t>in</a:t>
            </a:r>
            <a:r>
              <a:rPr lang="en-US" sz="4800" dirty="0" smtClean="0"/>
              <a:t>.</a:t>
            </a:r>
          </a:p>
          <a:p>
            <a:pPr lvl="1"/>
            <a:r>
              <a:rPr lang="en-US" sz="2600" dirty="0" smtClean="0"/>
              <a:t>The </a:t>
            </a:r>
            <a:r>
              <a:rPr lang="en-US" sz="2600" dirty="0"/>
              <a:t>success of the facility project pivots around the acceptance and the level of commitment of the </a:t>
            </a:r>
            <a:r>
              <a:rPr lang="en-US" sz="2600" dirty="0" smtClean="0"/>
              <a:t>IP’s.</a:t>
            </a:r>
          </a:p>
          <a:p>
            <a:pPr lvl="1"/>
            <a:endParaRPr lang="en-US" sz="3200" dirty="0" smtClean="0"/>
          </a:p>
          <a:p>
            <a:endParaRPr lang="en-US" sz="3600" dirty="0"/>
          </a:p>
        </p:txBody>
      </p:sp>
    </p:spTree>
    <p:extLst>
      <p:ext uri="{BB962C8B-B14F-4D97-AF65-F5344CB8AC3E}">
        <p14:creationId xmlns:p14="http://schemas.microsoft.com/office/powerpoint/2010/main" val="2909564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620" y="1360449"/>
            <a:ext cx="8794130" cy="865226"/>
          </a:xfrm>
        </p:spPr>
        <p:txBody>
          <a:bodyPr>
            <a:normAutofit fontScale="90000"/>
          </a:bodyPr>
          <a:lstStyle/>
          <a:p>
            <a:r>
              <a:rPr lang="en-US" sz="4900" dirty="0" smtClean="0"/>
              <a:t> </a:t>
            </a:r>
            <a:r>
              <a:rPr lang="en-US" sz="4900" dirty="0"/>
              <a:t>Lessons learnt</a:t>
            </a:r>
            <a:r>
              <a:rPr lang="en-US" sz="4900" dirty="0" smtClean="0"/>
              <a:t>:</a:t>
            </a:r>
            <a:r>
              <a:rPr lang="en-US" sz="3200" b="1" dirty="0"/>
              <a:t/>
            </a:r>
            <a:br>
              <a:rPr lang="en-US" sz="3200" b="1" dirty="0"/>
            </a:br>
            <a:endParaRPr lang="en-US" sz="3200" dirty="0"/>
          </a:p>
        </p:txBody>
      </p:sp>
      <p:sp>
        <p:nvSpPr>
          <p:cNvPr id="3" name="Content Placeholder 2"/>
          <p:cNvSpPr>
            <a:spLocks noGrp="1"/>
          </p:cNvSpPr>
          <p:nvPr>
            <p:ph idx="1"/>
          </p:nvPr>
        </p:nvSpPr>
        <p:spPr>
          <a:xfrm>
            <a:off x="2776654" y="2225675"/>
            <a:ext cx="9132848" cy="4275486"/>
          </a:xfrm>
        </p:spPr>
        <p:txBody>
          <a:bodyPr>
            <a:noAutofit/>
          </a:bodyPr>
          <a:lstStyle/>
          <a:p>
            <a:r>
              <a:rPr lang="en-US" sz="2400" dirty="0"/>
              <a:t>Including the capacity of the IP to support the project through its various stages</a:t>
            </a:r>
            <a:r>
              <a:rPr lang="en-US" sz="3600" dirty="0" smtClean="0"/>
              <a:t>.</a:t>
            </a:r>
            <a:endParaRPr lang="en-US" sz="2400" dirty="0" smtClean="0"/>
          </a:p>
          <a:p>
            <a:r>
              <a:rPr lang="en-US" sz="2400" dirty="0" smtClean="0"/>
              <a:t>Do </a:t>
            </a:r>
            <a:r>
              <a:rPr lang="en-US" sz="2400" dirty="0"/>
              <a:t>not make assumptions about the problem</a:t>
            </a:r>
            <a:r>
              <a:rPr lang="en-US" sz="2800" dirty="0" smtClean="0"/>
              <a:t>.</a:t>
            </a:r>
          </a:p>
          <a:p>
            <a:r>
              <a:rPr lang="en-US" sz="2400" dirty="0" smtClean="0"/>
              <a:t>Start </a:t>
            </a:r>
            <a:r>
              <a:rPr lang="en-US" sz="2400" dirty="0"/>
              <a:t>small then scale up progressively</a:t>
            </a:r>
          </a:p>
          <a:p>
            <a:pPr lvl="1"/>
            <a:r>
              <a:rPr lang="en-US" sz="2400" dirty="0" smtClean="0"/>
              <a:t>select </a:t>
            </a:r>
            <a:r>
              <a:rPr lang="en-US" sz="2400" dirty="0"/>
              <a:t>few facilities </a:t>
            </a:r>
            <a:r>
              <a:rPr lang="en-US" sz="2400" dirty="0" smtClean="0"/>
              <a:t>that </a:t>
            </a:r>
            <a:r>
              <a:rPr lang="en-US" sz="2400" dirty="0"/>
              <a:t>can </a:t>
            </a:r>
            <a:r>
              <a:rPr lang="en-US" sz="2400" dirty="0" smtClean="0"/>
              <a:t>be effectively supervised and supported to be a model to support other sites upon completion.</a:t>
            </a:r>
            <a:endParaRPr lang="en-US" sz="2400" dirty="0"/>
          </a:p>
          <a:p>
            <a:r>
              <a:rPr lang="en-US" sz="2400" dirty="0"/>
              <a:t>For effective facility mentorship the faculty or mentor should take part in the business process map</a:t>
            </a:r>
            <a:r>
              <a:rPr lang="en-US" sz="2400" dirty="0" smtClean="0"/>
              <a:t>.</a:t>
            </a:r>
          </a:p>
          <a:p>
            <a:endParaRPr lang="en-US" dirty="0" smtClean="0"/>
          </a:p>
          <a:p>
            <a:endParaRPr lang="en-US" sz="1100" dirty="0"/>
          </a:p>
        </p:txBody>
      </p:sp>
    </p:spTree>
    <p:extLst>
      <p:ext uri="{BB962C8B-B14F-4D97-AF65-F5344CB8AC3E}">
        <p14:creationId xmlns:p14="http://schemas.microsoft.com/office/powerpoint/2010/main" val="9187848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852037" y="711200"/>
            <a:ext cx="5805250" cy="4424680"/>
          </a:xfrm>
          <a:prstGeom prst="rect">
            <a:avLst/>
          </a:prstGeom>
        </p:spPr>
      </p:pic>
      <p:pic>
        <p:nvPicPr>
          <p:cNvPr id="5" name="Picture 4"/>
          <p:cNvPicPr>
            <a:picLocks noChangeAspect="1"/>
          </p:cNvPicPr>
          <p:nvPr/>
        </p:nvPicPr>
        <p:blipFill>
          <a:blip r:embed="rId3"/>
          <a:stretch>
            <a:fillRect/>
          </a:stretch>
        </p:blipFill>
        <p:spPr>
          <a:xfrm>
            <a:off x="454617" y="0"/>
            <a:ext cx="5153704" cy="6354046"/>
          </a:xfrm>
          <a:prstGeom prst="rect">
            <a:avLst/>
          </a:prstGeom>
        </p:spPr>
      </p:pic>
    </p:spTree>
    <p:extLst>
      <p:ext uri="{BB962C8B-B14F-4D97-AF65-F5344CB8AC3E}">
        <p14:creationId xmlns:p14="http://schemas.microsoft.com/office/powerpoint/2010/main" val="19878558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226633"/>
            <a:ext cx="8770571" cy="902427"/>
          </a:xfrm>
        </p:spPr>
        <p:txBody>
          <a:bodyPr/>
          <a:lstStyle/>
          <a:p>
            <a:r>
              <a:rPr lang="en-US" dirty="0" smtClean="0"/>
              <a:t>Challenges: </a:t>
            </a:r>
            <a:endParaRPr lang="en-US" dirty="0"/>
          </a:p>
        </p:txBody>
      </p:sp>
      <p:sp>
        <p:nvSpPr>
          <p:cNvPr id="3" name="Content Placeholder 2"/>
          <p:cNvSpPr>
            <a:spLocks noGrp="1"/>
          </p:cNvSpPr>
          <p:nvPr>
            <p:ph idx="1"/>
          </p:nvPr>
        </p:nvSpPr>
        <p:spPr>
          <a:xfrm>
            <a:off x="2765502" y="2219093"/>
            <a:ext cx="8938769" cy="3870811"/>
          </a:xfrm>
        </p:spPr>
        <p:txBody>
          <a:bodyPr>
            <a:normAutofit/>
          </a:bodyPr>
          <a:lstStyle/>
          <a:p>
            <a:r>
              <a:rPr lang="en-US" sz="2800" dirty="0" smtClean="0"/>
              <a:t>Insufficient team meetings-</a:t>
            </a:r>
          </a:p>
          <a:p>
            <a:r>
              <a:rPr lang="en-US" sz="2800" dirty="0" smtClean="0"/>
              <a:t>Lack of prioritization of the mentorship meeting..</a:t>
            </a:r>
          </a:p>
          <a:p>
            <a:pPr lvl="1"/>
            <a:r>
              <a:rPr lang="en-US" sz="2400" dirty="0" smtClean="0"/>
              <a:t>Other services are delayed. </a:t>
            </a:r>
          </a:p>
          <a:p>
            <a:pPr lvl="1"/>
            <a:r>
              <a:rPr lang="en-US" sz="2400" dirty="0" smtClean="0"/>
              <a:t>The teams are not able to utilize the mentor effectively to learn and grow in their project</a:t>
            </a:r>
          </a:p>
          <a:p>
            <a:r>
              <a:rPr lang="en-US" sz="2800" dirty="0"/>
              <a:t>Poor communication across teams</a:t>
            </a:r>
          </a:p>
          <a:p>
            <a:pPr lvl="1"/>
            <a:r>
              <a:rPr lang="en-US" sz="2400" dirty="0"/>
              <a:t> information is not received uniformly by all </a:t>
            </a:r>
            <a:r>
              <a:rPr lang="en-US" sz="2400" dirty="0" smtClean="0"/>
              <a:t>members</a:t>
            </a:r>
            <a:endParaRPr lang="en-US" sz="2400" dirty="0"/>
          </a:p>
        </p:txBody>
      </p:sp>
    </p:spTree>
    <p:extLst>
      <p:ext uri="{BB962C8B-B14F-4D97-AF65-F5344CB8AC3E}">
        <p14:creationId xmlns:p14="http://schemas.microsoft.com/office/powerpoint/2010/main" val="41935562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6654" y="1349297"/>
            <a:ext cx="8927617" cy="779763"/>
          </a:xfrm>
        </p:spPr>
        <p:txBody>
          <a:bodyPr/>
          <a:lstStyle/>
          <a:p>
            <a:r>
              <a:rPr lang="en-US" dirty="0" smtClean="0"/>
              <a:t>Challenges: </a:t>
            </a:r>
            <a:endParaRPr lang="en-US" dirty="0"/>
          </a:p>
        </p:txBody>
      </p:sp>
      <p:sp>
        <p:nvSpPr>
          <p:cNvPr id="3" name="Content Placeholder 2"/>
          <p:cNvSpPr>
            <a:spLocks noGrp="1"/>
          </p:cNvSpPr>
          <p:nvPr>
            <p:ph idx="1"/>
          </p:nvPr>
        </p:nvSpPr>
        <p:spPr>
          <a:xfrm>
            <a:off x="2587084" y="2219093"/>
            <a:ext cx="9117188" cy="3870811"/>
          </a:xfrm>
        </p:spPr>
        <p:txBody>
          <a:bodyPr>
            <a:normAutofit/>
          </a:bodyPr>
          <a:lstStyle/>
          <a:p>
            <a:pPr lvl="1"/>
            <a:r>
              <a:rPr lang="en-US" sz="2000" dirty="0" smtClean="0"/>
              <a:t>Some </a:t>
            </a:r>
            <a:r>
              <a:rPr lang="en-US" sz="2000" dirty="0"/>
              <a:t>members have more information than others but does not help the </a:t>
            </a:r>
            <a:r>
              <a:rPr lang="en-US" sz="2000" dirty="0" smtClean="0"/>
              <a:t>group</a:t>
            </a:r>
          </a:p>
          <a:p>
            <a:r>
              <a:rPr lang="en-US" sz="2400" dirty="0" smtClean="0"/>
              <a:t>Inability to expand teams to include crucial members (</a:t>
            </a:r>
            <a:r>
              <a:rPr lang="en-US" sz="2400" dirty="0" err="1" smtClean="0"/>
              <a:t>Ips</a:t>
            </a:r>
            <a:r>
              <a:rPr lang="en-US" sz="2400" dirty="0" smtClean="0"/>
              <a:t>, or other team members)</a:t>
            </a:r>
          </a:p>
          <a:p>
            <a:r>
              <a:rPr lang="en-US" sz="2400" dirty="0" smtClean="0"/>
              <a:t>Some teams are yet to answer the question (Why </a:t>
            </a:r>
            <a:r>
              <a:rPr lang="en-US" sz="2400" dirty="0" err="1" smtClean="0"/>
              <a:t>Larc</a:t>
            </a:r>
            <a:r>
              <a:rPr lang="en-US" sz="2400" dirty="0" smtClean="0"/>
              <a:t>, why now,) </a:t>
            </a:r>
          </a:p>
          <a:p>
            <a:pPr lvl="1"/>
            <a:r>
              <a:rPr lang="en-US" sz="2000" dirty="0"/>
              <a:t> </a:t>
            </a:r>
            <a:r>
              <a:rPr lang="en-US" sz="2000" dirty="0" smtClean="0"/>
              <a:t>the perception of LARC as a training that can be applied in other areas of care is yet to be realized.</a:t>
            </a:r>
          </a:p>
          <a:p>
            <a:pPr lvl="1"/>
            <a:r>
              <a:rPr lang="en-US" sz="2000" dirty="0" smtClean="0"/>
              <a:t>IHI courses some members are yet to complete the 7 courses. </a:t>
            </a:r>
          </a:p>
          <a:p>
            <a:pPr lvl="1"/>
            <a:r>
              <a:rPr lang="en-US" sz="2000" dirty="0" smtClean="0"/>
              <a:t>Perception of LARC as a burden and not an opportunity to learn new skills.</a:t>
            </a:r>
          </a:p>
          <a:p>
            <a:endParaRPr lang="en-US" dirty="0" smtClean="0"/>
          </a:p>
          <a:p>
            <a:endParaRPr lang="en-US" dirty="0"/>
          </a:p>
        </p:txBody>
      </p:sp>
    </p:spTree>
    <p:extLst>
      <p:ext uri="{BB962C8B-B14F-4D97-AF65-F5344CB8AC3E}">
        <p14:creationId xmlns:p14="http://schemas.microsoft.com/office/powerpoint/2010/main" val="4193556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9678" y="1215483"/>
            <a:ext cx="8704593" cy="913578"/>
          </a:xfrm>
        </p:spPr>
        <p:txBody>
          <a:bodyPr/>
          <a:lstStyle/>
          <a:p>
            <a:r>
              <a:rPr lang="en-US" dirty="0" smtClean="0"/>
              <a:t>Successes  </a:t>
            </a:r>
            <a:endParaRPr lang="en-US" dirty="0"/>
          </a:p>
        </p:txBody>
      </p:sp>
      <p:sp>
        <p:nvSpPr>
          <p:cNvPr id="3" name="Content Placeholder 2"/>
          <p:cNvSpPr>
            <a:spLocks noGrp="1"/>
          </p:cNvSpPr>
          <p:nvPr>
            <p:ph idx="1"/>
          </p:nvPr>
        </p:nvSpPr>
        <p:spPr>
          <a:xfrm>
            <a:off x="2854712" y="2219093"/>
            <a:ext cx="8849559" cy="3870811"/>
          </a:xfrm>
        </p:spPr>
        <p:txBody>
          <a:bodyPr>
            <a:noAutofit/>
          </a:bodyPr>
          <a:lstStyle/>
          <a:p>
            <a:r>
              <a:rPr lang="en-US" sz="2800" dirty="0" smtClean="0"/>
              <a:t>All facilities have learnt and developed through their projects.</a:t>
            </a:r>
          </a:p>
          <a:p>
            <a:r>
              <a:rPr lang="en-US" sz="2800" dirty="0" smtClean="0"/>
              <a:t>General buy in of all facilities to LARC concepts.</a:t>
            </a:r>
          </a:p>
          <a:p>
            <a:r>
              <a:rPr lang="en-US" sz="2800" dirty="0" smtClean="0"/>
              <a:t>Teams are at varied degree of project progress- good.</a:t>
            </a:r>
          </a:p>
          <a:p>
            <a:endParaRPr lang="en-US" sz="3200" dirty="0" smtClean="0"/>
          </a:p>
        </p:txBody>
      </p:sp>
    </p:spTree>
    <p:extLst>
      <p:ext uri="{BB962C8B-B14F-4D97-AF65-F5344CB8AC3E}">
        <p14:creationId xmlns:p14="http://schemas.microsoft.com/office/powerpoint/2010/main" val="8786899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9678" y="1215483"/>
            <a:ext cx="8704593" cy="913578"/>
          </a:xfrm>
        </p:spPr>
        <p:txBody>
          <a:bodyPr/>
          <a:lstStyle/>
          <a:p>
            <a:r>
              <a:rPr lang="en-US" dirty="0" smtClean="0"/>
              <a:t>Successes  </a:t>
            </a:r>
            <a:endParaRPr lang="en-US" dirty="0"/>
          </a:p>
        </p:txBody>
      </p:sp>
      <p:sp>
        <p:nvSpPr>
          <p:cNvPr id="3" name="Content Placeholder 2"/>
          <p:cNvSpPr>
            <a:spLocks noGrp="1"/>
          </p:cNvSpPr>
          <p:nvPr>
            <p:ph idx="1"/>
          </p:nvPr>
        </p:nvSpPr>
        <p:spPr>
          <a:xfrm>
            <a:off x="2854712" y="2219093"/>
            <a:ext cx="8849559" cy="3870811"/>
          </a:xfrm>
        </p:spPr>
        <p:txBody>
          <a:bodyPr>
            <a:noAutofit/>
          </a:bodyPr>
          <a:lstStyle/>
          <a:p>
            <a:r>
              <a:rPr lang="en-US" sz="3200" dirty="0" smtClean="0"/>
              <a:t>Collaboration across teams</a:t>
            </a:r>
          </a:p>
          <a:p>
            <a:r>
              <a:rPr lang="en-US" sz="3200" dirty="0" smtClean="0"/>
              <a:t>Administrators buy in has caused some project sites  to receive a lot of support.</a:t>
            </a:r>
          </a:p>
          <a:p>
            <a:pPr lvl="1"/>
            <a:r>
              <a:rPr lang="en-US" sz="2800" dirty="0" smtClean="0"/>
              <a:t>(</a:t>
            </a:r>
            <a:r>
              <a:rPr lang="en-US" sz="2800" dirty="0" err="1" smtClean="0"/>
              <a:t>MEDsupp</a:t>
            </a:r>
            <a:r>
              <a:rPr lang="en-US" sz="2800" dirty="0" smtClean="0"/>
              <a:t> are using LARC for their thesis)…. </a:t>
            </a:r>
            <a:endParaRPr lang="en-US" sz="2800" dirty="0"/>
          </a:p>
        </p:txBody>
      </p:sp>
    </p:spTree>
    <p:extLst>
      <p:ext uri="{BB962C8B-B14F-4D97-AF65-F5344CB8AC3E}">
        <p14:creationId xmlns:p14="http://schemas.microsoft.com/office/powerpoint/2010/main" val="8786899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Opportunity </a:t>
            </a:r>
            <a:endParaRPr lang="en-US" dirty="0"/>
          </a:p>
        </p:txBody>
      </p:sp>
      <p:sp>
        <p:nvSpPr>
          <p:cNvPr id="4" name="Content Placeholder 7"/>
          <p:cNvSpPr>
            <a:spLocks noGrp="1"/>
          </p:cNvSpPr>
          <p:nvPr>
            <p:ph idx="1"/>
          </p:nvPr>
        </p:nvSpPr>
        <p:spPr>
          <a:xfrm>
            <a:off x="2933700" y="2226833"/>
            <a:ext cx="8770571" cy="3863071"/>
          </a:xfrm>
        </p:spPr>
        <p:txBody>
          <a:bodyPr>
            <a:normAutofit fontScale="92500" lnSpcReduction="20000"/>
          </a:bodyPr>
          <a:lstStyle/>
          <a:p>
            <a:r>
              <a:rPr lang="en-US" sz="2800" dirty="0" smtClean="0"/>
              <a:t>To be funded as the CQI that produces results.</a:t>
            </a:r>
          </a:p>
          <a:p>
            <a:r>
              <a:rPr lang="en-US" sz="2800" dirty="0" smtClean="0"/>
              <a:t>To break cadre silos to facilitate spread/diffusion of the best practices.</a:t>
            </a:r>
          </a:p>
          <a:p>
            <a:r>
              <a:rPr lang="en-US" sz="2800" dirty="0" smtClean="0"/>
              <a:t>For cross – learning sharing of best practice (LS), </a:t>
            </a:r>
          </a:p>
          <a:p>
            <a:r>
              <a:rPr lang="en-US" sz="2800" dirty="0"/>
              <a:t>P</a:t>
            </a:r>
            <a:r>
              <a:rPr lang="en-US" sz="2800" dirty="0" smtClean="0"/>
              <a:t>racticing of CQI tools during the action period.</a:t>
            </a:r>
          </a:p>
          <a:p>
            <a:r>
              <a:rPr lang="en-US" sz="2800" dirty="0" smtClean="0"/>
              <a:t>To learn CQI through IHI courses (world re-known in CQI)</a:t>
            </a:r>
          </a:p>
          <a:p>
            <a:r>
              <a:rPr lang="en-US" sz="2800" dirty="0" smtClean="0"/>
              <a:t>To apply LARC principles in our daily routines</a:t>
            </a:r>
          </a:p>
          <a:p>
            <a:r>
              <a:rPr lang="en-US" sz="2800" dirty="0" smtClean="0">
                <a:solidFill>
                  <a:srgbClr val="C00000"/>
                </a:solidFill>
              </a:rPr>
              <a:t>To make history…</a:t>
            </a:r>
          </a:p>
          <a:p>
            <a:pPr marL="0" indent="0">
              <a:buNone/>
            </a:pPr>
            <a:endParaRPr lang="en-US" dirty="0"/>
          </a:p>
        </p:txBody>
      </p:sp>
    </p:spTree>
    <p:extLst>
      <p:ext uri="{BB962C8B-B14F-4D97-AF65-F5344CB8AC3E}">
        <p14:creationId xmlns:p14="http://schemas.microsoft.com/office/powerpoint/2010/main" val="6703235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LARC in My own work.</a:t>
            </a:r>
            <a:endParaRPr lang="en-US" dirty="0"/>
          </a:p>
        </p:txBody>
      </p:sp>
      <p:pic>
        <p:nvPicPr>
          <p:cNvPr id="6" name="Content Placeholder 5"/>
          <p:cNvPicPr>
            <a:picLocks noGrp="1" noChangeAspect="1"/>
          </p:cNvPicPr>
          <p:nvPr>
            <p:ph sz="half" idx="1"/>
          </p:nvPr>
        </p:nvPicPr>
        <p:blipFill>
          <a:blip r:embed="rId2"/>
          <a:stretch>
            <a:fillRect/>
          </a:stretch>
        </p:blipFill>
        <p:spPr>
          <a:xfrm>
            <a:off x="366952" y="2352908"/>
            <a:ext cx="5344835" cy="3006469"/>
          </a:xfrm>
          <a:prstGeom prst="rect">
            <a:avLst/>
          </a:prstGeom>
        </p:spPr>
      </p:pic>
      <p:pic>
        <p:nvPicPr>
          <p:cNvPr id="5" name="Content Placeholder 4"/>
          <p:cNvPicPr>
            <a:picLocks noGrp="1" noChangeAspect="1"/>
          </p:cNvPicPr>
          <p:nvPr>
            <p:ph sz="half" idx="2"/>
          </p:nvPr>
        </p:nvPicPr>
        <p:blipFill>
          <a:blip r:embed="rId3"/>
          <a:stretch>
            <a:fillRect/>
          </a:stretch>
        </p:blipFill>
        <p:spPr>
          <a:xfrm>
            <a:off x="6289179" y="2352908"/>
            <a:ext cx="5225889" cy="2939562"/>
          </a:xfrm>
          <a:prstGeom prst="rect">
            <a:avLst/>
          </a:prstGeom>
        </p:spPr>
      </p:pic>
    </p:spTree>
    <p:extLst>
      <p:ext uri="{BB962C8B-B14F-4D97-AF65-F5344CB8AC3E}">
        <p14:creationId xmlns:p14="http://schemas.microsoft.com/office/powerpoint/2010/main" val="1165650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8ADECC9-2C47-6347-B8FB-53C4DD0FB12C}"/>
              </a:ext>
            </a:extLst>
          </p:cNvPr>
          <p:cNvSpPr>
            <a:spLocks noGrp="1"/>
          </p:cNvSpPr>
          <p:nvPr>
            <p:ph type="title"/>
          </p:nvPr>
        </p:nvSpPr>
        <p:spPr>
          <a:xfrm>
            <a:off x="717177" y="311077"/>
            <a:ext cx="10515600" cy="1061545"/>
          </a:xfrm>
        </p:spPr>
        <p:txBody>
          <a:bodyPr>
            <a:normAutofit fontScale="90000"/>
          </a:bodyPr>
          <a:lstStyle/>
          <a:p>
            <a:r>
              <a:rPr lang="en-US" sz="3600" dirty="0"/>
              <a:t>What is LARC? </a:t>
            </a:r>
            <a:br>
              <a:rPr lang="en-US" sz="3600" dirty="0"/>
            </a:br>
            <a:r>
              <a:rPr lang="en-US" sz="3100" dirty="0"/>
              <a:t>Laboratory African Regional Improvement Collaborative</a:t>
            </a:r>
          </a:p>
        </p:txBody>
      </p:sp>
      <p:graphicFrame>
        <p:nvGraphicFramePr>
          <p:cNvPr id="4" name="Content Placeholder 3">
            <a:extLst>
              <a:ext uri="{FF2B5EF4-FFF2-40B4-BE49-F238E27FC236}">
                <a16:creationId xmlns:a16="http://schemas.microsoft.com/office/drawing/2014/main" id="{B3F227C8-D1E3-3C4D-BA07-204B023A25D2}"/>
              </a:ext>
            </a:extLst>
          </p:cNvPr>
          <p:cNvGraphicFramePr>
            <a:graphicFrameLocks noGrp="1"/>
          </p:cNvGraphicFramePr>
          <p:nvPr>
            <p:ph idx="1"/>
            <p:extLst>
              <p:ext uri="{D42A27DB-BD31-4B8C-83A1-F6EECF244321}">
                <p14:modId xmlns:p14="http://schemas.microsoft.com/office/powerpoint/2010/main" val="2978041736"/>
              </p:ext>
            </p:extLst>
          </p:nvPr>
        </p:nvGraphicFramePr>
        <p:xfrm>
          <a:off x="717177" y="1923388"/>
          <a:ext cx="10880091" cy="4462844"/>
        </p:xfrm>
        <a:graphic>
          <a:graphicData uri="http://schemas.openxmlformats.org/drawingml/2006/table">
            <a:tbl>
              <a:tblPr firstRow="1" bandRow="1">
                <a:tableStyleId>{5C22544A-7EE6-4342-B048-85BDC9FD1C3A}</a:tableStyleId>
              </a:tblPr>
              <a:tblGrid>
                <a:gridCol w="3288223">
                  <a:extLst>
                    <a:ext uri="{9D8B030D-6E8A-4147-A177-3AD203B41FA5}">
                      <a16:colId xmlns:a16="http://schemas.microsoft.com/office/drawing/2014/main" val="1200024780"/>
                    </a:ext>
                  </a:extLst>
                </a:gridCol>
                <a:gridCol w="563875">
                  <a:extLst>
                    <a:ext uri="{9D8B030D-6E8A-4147-A177-3AD203B41FA5}">
                      <a16:colId xmlns:a16="http://schemas.microsoft.com/office/drawing/2014/main" val="572567473"/>
                    </a:ext>
                  </a:extLst>
                </a:gridCol>
                <a:gridCol w="3563029">
                  <a:extLst>
                    <a:ext uri="{9D8B030D-6E8A-4147-A177-3AD203B41FA5}">
                      <a16:colId xmlns:a16="http://schemas.microsoft.com/office/drawing/2014/main" val="2576740197"/>
                    </a:ext>
                  </a:extLst>
                </a:gridCol>
                <a:gridCol w="555702">
                  <a:extLst>
                    <a:ext uri="{9D8B030D-6E8A-4147-A177-3AD203B41FA5}">
                      <a16:colId xmlns:a16="http://schemas.microsoft.com/office/drawing/2014/main" val="1313763906"/>
                    </a:ext>
                  </a:extLst>
                </a:gridCol>
                <a:gridCol w="2909262">
                  <a:extLst>
                    <a:ext uri="{9D8B030D-6E8A-4147-A177-3AD203B41FA5}">
                      <a16:colId xmlns:a16="http://schemas.microsoft.com/office/drawing/2014/main" val="2208094849"/>
                    </a:ext>
                  </a:extLst>
                </a:gridCol>
              </a:tblGrid>
              <a:tr h="577405">
                <a:tc>
                  <a:txBody>
                    <a:bodyPr/>
                    <a:lstStyle/>
                    <a:p>
                      <a:pPr algn="ctr"/>
                      <a:r>
                        <a:rPr lang="en-US" sz="1700" dirty="0"/>
                        <a:t>CURRICULUM:  Quality</a:t>
                      </a:r>
                    </a:p>
                    <a:p>
                      <a:pPr algn="ctr"/>
                      <a:r>
                        <a:rPr lang="en-US" sz="1700" dirty="0"/>
                        <a:t>Improvement (QI) Methodologies</a:t>
                      </a:r>
                      <a:endParaRPr lang="en-US" sz="1700" b="1" dirty="0"/>
                    </a:p>
                  </a:txBody>
                  <a:tcPr/>
                </a:tc>
                <a:tc rowSpan="3">
                  <a:txBody>
                    <a:bodyPr/>
                    <a:lstStyle/>
                    <a:p>
                      <a:endParaRPr lang="en-US" sz="1700" dirty="0"/>
                    </a:p>
                  </a:txBody>
                  <a:tcPr/>
                </a:tc>
                <a:tc>
                  <a:txBody>
                    <a:bodyPr/>
                    <a:lstStyle/>
                    <a:p>
                      <a:pPr algn="ctr"/>
                      <a:r>
                        <a:rPr lang="en-US" sz="1700" dirty="0"/>
                        <a:t>DELIVERY MODEL:</a:t>
                      </a:r>
                    </a:p>
                    <a:p>
                      <a:pPr algn="ctr"/>
                      <a:r>
                        <a:rPr lang="en-US" sz="1700" dirty="0"/>
                        <a:t>Learning Collaborative</a:t>
                      </a:r>
                    </a:p>
                  </a:txBody>
                  <a:tcPr/>
                </a:tc>
                <a:tc rowSpan="3">
                  <a:txBody>
                    <a:bodyPr/>
                    <a:lstStyle/>
                    <a:p>
                      <a:endParaRPr lang="en-US" sz="1700" dirty="0"/>
                    </a:p>
                  </a:txBody>
                  <a:tcPr/>
                </a:tc>
                <a:tc>
                  <a:txBody>
                    <a:bodyPr/>
                    <a:lstStyle/>
                    <a:p>
                      <a:pPr algn="ctr"/>
                      <a:r>
                        <a:rPr lang="en-US" sz="1700" dirty="0"/>
                        <a:t>OUTCOME</a:t>
                      </a:r>
                    </a:p>
                  </a:txBody>
                  <a:tcPr/>
                </a:tc>
                <a:extLst>
                  <a:ext uri="{0D108BD9-81ED-4DB2-BD59-A6C34878D82A}">
                    <a16:rowId xmlns:a16="http://schemas.microsoft.com/office/drawing/2014/main" val="3688273592"/>
                  </a:ext>
                </a:extLst>
              </a:tr>
              <a:tr h="1567244">
                <a:tc>
                  <a:txBody>
                    <a:bodyPr/>
                    <a:lstStyle/>
                    <a:p>
                      <a:endParaRPr lang="en-US" dirty="0"/>
                    </a:p>
                  </a:txBody>
                  <a:tcPr/>
                </a:tc>
                <a:tc vMerge="1">
                  <a:txBody>
                    <a:bodyPr/>
                    <a:lstStyle/>
                    <a:p>
                      <a:endParaRPr lang="en-US" dirty="0"/>
                    </a:p>
                  </a:txBody>
                  <a:tcPr/>
                </a:tc>
                <a:tc>
                  <a:txBody>
                    <a:bodyPr/>
                    <a:lstStyle/>
                    <a:p>
                      <a:endParaRPr lang="en-US" dirty="0"/>
                    </a:p>
                  </a:txBody>
                  <a:tcPr/>
                </a:tc>
                <a:tc vMerge="1">
                  <a:txBody>
                    <a:bodyPr/>
                    <a:lstStyle/>
                    <a:p>
                      <a:endParaRPr lang="en-US" dirty="0"/>
                    </a:p>
                  </a:txBody>
                  <a:tcPr/>
                </a:tc>
                <a:tc>
                  <a:txBody>
                    <a:bodyPr/>
                    <a:lstStyle/>
                    <a:p>
                      <a:r>
                        <a:rPr lang="en-US" sz="1800" b="1" dirty="0"/>
                        <a:t>IMPROVEMENT</a:t>
                      </a:r>
                    </a:p>
                    <a:p>
                      <a:r>
                        <a:rPr lang="en-US" sz="1800" b="1" dirty="0"/>
                        <a:t>   Better, Safer, </a:t>
                      </a:r>
                    </a:p>
                    <a:p>
                      <a:r>
                        <a:rPr lang="en-US" sz="1800" b="1" dirty="0"/>
                        <a:t>   Higher Quality, </a:t>
                      </a:r>
                    </a:p>
                    <a:p>
                      <a:r>
                        <a:rPr lang="en-US" sz="1800" b="1" dirty="0"/>
                        <a:t>   Client-Centered </a:t>
                      </a:r>
                    </a:p>
                    <a:p>
                      <a:r>
                        <a:rPr lang="en-US" sz="1800" b="1" dirty="0"/>
                        <a:t>   Healthcare Delivery</a:t>
                      </a:r>
                      <a:endParaRPr lang="en-US" dirty="0"/>
                    </a:p>
                  </a:txBody>
                  <a:tcPr/>
                </a:tc>
                <a:extLst>
                  <a:ext uri="{0D108BD9-81ED-4DB2-BD59-A6C34878D82A}">
                    <a16:rowId xmlns:a16="http://schemas.microsoft.com/office/drawing/2014/main" val="1595560192"/>
                  </a:ext>
                </a:extLst>
              </a:tr>
              <a:tr h="2250587">
                <a:tc>
                  <a:txBody>
                    <a:bodyPr/>
                    <a:lstStyle/>
                    <a:p>
                      <a:pPr marL="285750" indent="-285750">
                        <a:buFont typeface="Arial" panose="020B0604020202020204" pitchFamily="34" charset="0"/>
                        <a:buChar char="•"/>
                      </a:pPr>
                      <a:r>
                        <a:rPr lang="en-US" dirty="0"/>
                        <a:t>Focused on QI concepts, skills, tools &amp; implementation</a:t>
                      </a:r>
                    </a:p>
                    <a:p>
                      <a:pPr marL="285750" indent="-285750">
                        <a:buFont typeface="Arial" panose="020B0604020202020204" pitchFamily="34" charset="0"/>
                        <a:buChar char="•"/>
                      </a:pPr>
                      <a:r>
                        <a:rPr lang="en-US" dirty="0"/>
                        <a:t>30+ QI Tools with Templates</a:t>
                      </a:r>
                    </a:p>
                    <a:p>
                      <a:pPr marL="285750" indent="-285750">
                        <a:buFont typeface="Arial" panose="020B0604020202020204" pitchFamily="34" charset="0"/>
                        <a:buChar char="•"/>
                      </a:pPr>
                      <a:r>
                        <a:rPr lang="en-US" dirty="0"/>
                        <a:t>Coordinated step-by-step guidance through project</a:t>
                      </a:r>
                    </a:p>
                    <a:p>
                      <a:pPr marL="285750" indent="-285750">
                        <a:buFont typeface="Arial" panose="020B0604020202020204" pitchFamily="34" charset="0"/>
                        <a:buChar char="•"/>
                      </a:pPr>
                      <a:r>
                        <a:rPr lang="en-US" dirty="0"/>
                        <a:t>Just-in-time training to produce QI project deliverables</a:t>
                      </a:r>
                    </a:p>
                  </a:txBody>
                  <a:tcPr/>
                </a:tc>
                <a:tc vMerge="1">
                  <a:txBody>
                    <a:bodyPr/>
                    <a:lstStyle/>
                    <a:p>
                      <a:endParaRPr lang="en-US" dirty="0"/>
                    </a:p>
                  </a:txBody>
                  <a:tcPr/>
                </a:tc>
                <a:tc>
                  <a:txBody>
                    <a:bodyPr/>
                    <a:lstStyle/>
                    <a:p>
                      <a:pPr marL="285750" indent="-285750">
                        <a:buFont typeface="Arial" panose="020B0604020202020204" pitchFamily="34" charset="0"/>
                        <a:buChar char="•"/>
                      </a:pPr>
                      <a:r>
                        <a:rPr lang="en-US" dirty="0"/>
                        <a:t>Introductory Webinar </a:t>
                      </a:r>
                    </a:p>
                    <a:p>
                      <a:pPr marL="285750" indent="-285750">
                        <a:buFont typeface="Arial" panose="020B0604020202020204" pitchFamily="34" charset="0"/>
                        <a:buChar char="•"/>
                      </a:pPr>
                      <a:r>
                        <a:rPr lang="en-US" dirty="0"/>
                        <a:t>4 Learning Sessions – 1 On-Site </a:t>
                      </a:r>
                    </a:p>
                    <a:p>
                      <a:pPr marL="285750" indent="-285750">
                        <a:buFont typeface="Arial" panose="020B0604020202020204" pitchFamily="34" charset="0"/>
                        <a:buChar char="•"/>
                      </a:pPr>
                      <a:r>
                        <a:rPr lang="en-US" dirty="0"/>
                        <a:t>Delivered over 6-9 months</a:t>
                      </a:r>
                    </a:p>
                    <a:p>
                      <a:pPr marL="285750" indent="-285750">
                        <a:buFont typeface="Arial" panose="020B0604020202020204" pitchFamily="34" charset="0"/>
                        <a:buChar char="•"/>
                      </a:pPr>
                      <a:r>
                        <a:rPr lang="en-US" dirty="0"/>
                        <a:t>Action Periods Interspersed for Project Implementation</a:t>
                      </a:r>
                    </a:p>
                    <a:p>
                      <a:pPr marL="285750" indent="-285750">
                        <a:buFont typeface="Arial" panose="020B0604020202020204" pitchFamily="34" charset="0"/>
                        <a:buChar char="•"/>
                      </a:pPr>
                      <a:r>
                        <a:rPr lang="en-US" dirty="0"/>
                        <a:t>Mentoring &amp; Coaching Site Visits</a:t>
                      </a:r>
                    </a:p>
                    <a:p>
                      <a:pPr marL="285750" indent="-285750">
                        <a:buFont typeface="Arial" panose="020B0604020202020204" pitchFamily="34" charset="0"/>
                        <a:buChar char="•"/>
                      </a:pPr>
                      <a:r>
                        <a:rPr lang="en-US" dirty="0"/>
                        <a:t>Learning shared among collaborative members</a:t>
                      </a:r>
                    </a:p>
                  </a:txBody>
                  <a:tcPr/>
                </a:tc>
                <a:tc vMerge="1">
                  <a:txBody>
                    <a:bodyPr/>
                    <a:lstStyle/>
                    <a:p>
                      <a:endParaRPr lang="en-US" dirty="0"/>
                    </a:p>
                  </a:txBody>
                  <a:tcPr/>
                </a:tc>
                <a:tc>
                  <a:txBody>
                    <a:bodyPr/>
                    <a:lstStyle/>
                    <a:p>
                      <a:pPr marL="285750" indent="-285750">
                        <a:buFont typeface="Arial" panose="020B0604020202020204" pitchFamily="34" charset="0"/>
                        <a:buChar char="•"/>
                      </a:pPr>
                      <a:r>
                        <a:rPr lang="en-US" dirty="0"/>
                        <a:t>Successfully  Completed Project/s </a:t>
                      </a:r>
                    </a:p>
                    <a:p>
                      <a:pPr marL="285750" indent="-285750">
                        <a:buFont typeface="Arial" panose="020B0604020202020204" pitchFamily="34" charset="0"/>
                        <a:buChar char="•"/>
                      </a:pPr>
                      <a:r>
                        <a:rPr lang="en-US" dirty="0"/>
                        <a:t>Embedded QI Concepts &amp; Skills </a:t>
                      </a:r>
                      <a:r>
                        <a:rPr lang="en-US" dirty="0">
                          <a:sym typeface="Wingdings" pitchFamily="2" charset="2"/>
                        </a:rPr>
                        <a:t> Culture of Improvement</a:t>
                      </a:r>
                      <a:endParaRPr lang="en-US" dirty="0"/>
                    </a:p>
                  </a:txBody>
                  <a:tcPr/>
                </a:tc>
                <a:extLst>
                  <a:ext uri="{0D108BD9-81ED-4DB2-BD59-A6C34878D82A}">
                    <a16:rowId xmlns:a16="http://schemas.microsoft.com/office/drawing/2014/main" val="168173915"/>
                  </a:ext>
                </a:extLst>
              </a:tr>
            </a:tbl>
          </a:graphicData>
        </a:graphic>
      </p:graphicFrame>
      <p:sp>
        <p:nvSpPr>
          <p:cNvPr id="7" name="Plus 6">
            <a:extLst>
              <a:ext uri="{FF2B5EF4-FFF2-40B4-BE49-F238E27FC236}">
                <a16:creationId xmlns:a16="http://schemas.microsoft.com/office/drawing/2014/main" id="{354F131D-9BD1-A94A-B08D-7E114AC28A69}"/>
              </a:ext>
            </a:extLst>
          </p:cNvPr>
          <p:cNvSpPr/>
          <p:nvPr/>
        </p:nvSpPr>
        <p:spPr>
          <a:xfrm>
            <a:off x="3980657" y="3657600"/>
            <a:ext cx="572414" cy="815814"/>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Equal 7">
            <a:extLst>
              <a:ext uri="{FF2B5EF4-FFF2-40B4-BE49-F238E27FC236}">
                <a16:creationId xmlns:a16="http://schemas.microsoft.com/office/drawing/2014/main" id="{208FCFF3-1BA3-7D4B-87EA-346071B30296}"/>
              </a:ext>
            </a:extLst>
          </p:cNvPr>
          <p:cNvSpPr/>
          <p:nvPr/>
        </p:nvSpPr>
        <p:spPr>
          <a:xfrm>
            <a:off x="8043484" y="3657600"/>
            <a:ext cx="572414" cy="815814"/>
          </a:xfrm>
          <a:prstGeom prst="mathEqua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0" name="Picture 9">
            <a:extLst>
              <a:ext uri="{FF2B5EF4-FFF2-40B4-BE49-F238E27FC236}">
                <a16:creationId xmlns:a16="http://schemas.microsoft.com/office/drawing/2014/main" id="{160AFEF3-7599-DE43-8801-EBD48EB9BCE2}"/>
              </a:ext>
            </a:extLst>
          </p:cNvPr>
          <p:cNvPicPr>
            <a:picLocks noChangeAspect="1"/>
          </p:cNvPicPr>
          <p:nvPr/>
        </p:nvPicPr>
        <p:blipFill>
          <a:blip r:embed="rId2"/>
          <a:stretch>
            <a:fillRect/>
          </a:stretch>
        </p:blipFill>
        <p:spPr>
          <a:xfrm>
            <a:off x="9004860" y="210207"/>
            <a:ext cx="2019300" cy="622300"/>
          </a:xfrm>
          <a:prstGeom prst="rect">
            <a:avLst/>
          </a:prstGeom>
        </p:spPr>
      </p:pic>
      <p:sp>
        <p:nvSpPr>
          <p:cNvPr id="11" name="TextBox 10">
            <a:extLst>
              <a:ext uri="{FF2B5EF4-FFF2-40B4-BE49-F238E27FC236}">
                <a16:creationId xmlns:a16="http://schemas.microsoft.com/office/drawing/2014/main" id="{C00727B4-F45F-7E40-AC8D-9D07C5D05EA7}"/>
              </a:ext>
            </a:extLst>
          </p:cNvPr>
          <p:cNvSpPr txBox="1"/>
          <p:nvPr/>
        </p:nvSpPr>
        <p:spPr>
          <a:xfrm>
            <a:off x="717177" y="1372622"/>
            <a:ext cx="10757646" cy="461665"/>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400" b="1" dirty="0">
                <a:solidFill>
                  <a:schemeClr val="bg1"/>
                </a:solidFill>
              </a:rPr>
              <a:t>Bringing together multidisciplinary clinical teams to improve any process or system  </a:t>
            </a:r>
          </a:p>
        </p:txBody>
      </p:sp>
      <p:pic>
        <p:nvPicPr>
          <p:cNvPr id="13" name="Picture 12">
            <a:extLst>
              <a:ext uri="{FF2B5EF4-FFF2-40B4-BE49-F238E27FC236}">
                <a16:creationId xmlns:a16="http://schemas.microsoft.com/office/drawing/2014/main" id="{7C016C10-4203-174B-8221-91DCA7197897}"/>
              </a:ext>
            </a:extLst>
          </p:cNvPr>
          <p:cNvPicPr>
            <a:picLocks noChangeAspect="1"/>
          </p:cNvPicPr>
          <p:nvPr/>
        </p:nvPicPr>
        <p:blipFill>
          <a:blip r:embed="rId3"/>
          <a:stretch>
            <a:fillRect/>
          </a:stretch>
        </p:blipFill>
        <p:spPr>
          <a:xfrm>
            <a:off x="4553072" y="2996281"/>
            <a:ext cx="3490412" cy="881384"/>
          </a:xfrm>
          <a:prstGeom prst="rect">
            <a:avLst/>
          </a:prstGeom>
        </p:spPr>
      </p:pic>
      <p:pic>
        <p:nvPicPr>
          <p:cNvPr id="15" name="Picture 14">
            <a:extLst>
              <a:ext uri="{FF2B5EF4-FFF2-40B4-BE49-F238E27FC236}">
                <a16:creationId xmlns:a16="http://schemas.microsoft.com/office/drawing/2014/main" id="{62EB1A71-14E7-D148-952B-A24436564C2E}"/>
              </a:ext>
            </a:extLst>
          </p:cNvPr>
          <p:cNvPicPr>
            <a:picLocks noChangeAspect="1"/>
          </p:cNvPicPr>
          <p:nvPr/>
        </p:nvPicPr>
        <p:blipFill>
          <a:blip r:embed="rId4"/>
          <a:stretch>
            <a:fillRect/>
          </a:stretch>
        </p:blipFill>
        <p:spPr>
          <a:xfrm>
            <a:off x="1678280" y="2605848"/>
            <a:ext cx="1182034" cy="1548962"/>
          </a:xfrm>
          <a:prstGeom prst="rect">
            <a:avLst/>
          </a:prstGeom>
          <a:ln w="19050">
            <a:solidFill>
              <a:schemeClr val="accent1">
                <a:lumMod val="75000"/>
              </a:schemeClr>
            </a:solidFill>
          </a:ln>
        </p:spPr>
      </p:pic>
      <p:sp>
        <p:nvSpPr>
          <p:cNvPr id="5" name="Oval 4"/>
          <p:cNvSpPr/>
          <p:nvPr/>
        </p:nvSpPr>
        <p:spPr>
          <a:xfrm>
            <a:off x="4642280" y="5497550"/>
            <a:ext cx="3553866" cy="3345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2420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829901" y="6578600"/>
            <a:ext cx="1600200" cy="279400"/>
          </a:xfrm>
        </p:spPr>
        <p:txBody>
          <a:bodyPr/>
          <a:lstStyle/>
          <a:p>
            <a:fld id="{5A6B435C-9205-486A-B122-64204DB27288}" type="datetime1">
              <a:rPr lang="en-US" smtClean="0"/>
              <a:t>3/26/2019</a:t>
            </a:fld>
            <a:endParaRPr lang="en-US" dirty="0"/>
          </a:p>
        </p:txBody>
      </p:sp>
      <p:graphicFrame>
        <p:nvGraphicFramePr>
          <p:cNvPr id="3" name="Chart 2"/>
          <p:cNvGraphicFramePr>
            <a:graphicFrameLocks/>
          </p:cNvGraphicFramePr>
          <p:nvPr>
            <p:extLst/>
          </p:nvPr>
        </p:nvGraphicFramePr>
        <p:xfrm>
          <a:off x="500743" y="500742"/>
          <a:ext cx="11103428" cy="57585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528359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927872" y="6480628"/>
            <a:ext cx="1600200" cy="279400"/>
          </a:xfrm>
        </p:spPr>
        <p:txBody>
          <a:bodyPr/>
          <a:lstStyle/>
          <a:p>
            <a:fld id="{5A6B435C-9205-486A-B122-64204DB27288}" type="datetime1">
              <a:rPr lang="en-US" smtClean="0"/>
              <a:t>3/26/2019</a:t>
            </a:fld>
            <a:endParaRPr lang="en-US" dirty="0"/>
          </a:p>
        </p:txBody>
      </p:sp>
      <p:graphicFrame>
        <p:nvGraphicFramePr>
          <p:cNvPr id="3" name="Chart 2"/>
          <p:cNvGraphicFramePr>
            <a:graphicFrameLocks/>
          </p:cNvGraphicFramePr>
          <p:nvPr>
            <p:extLst/>
          </p:nvPr>
        </p:nvGraphicFramePr>
        <p:xfrm>
          <a:off x="533400" y="478971"/>
          <a:ext cx="11027229" cy="58674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4887685" y="1161907"/>
            <a:ext cx="2318657" cy="923330"/>
          </a:xfrm>
          <a:prstGeom prst="rect">
            <a:avLst/>
          </a:prstGeom>
          <a:noFill/>
          <a:ln w="38100">
            <a:solidFill>
              <a:schemeClr val="tx1"/>
            </a:solidFill>
          </a:ln>
        </p:spPr>
        <p:txBody>
          <a:bodyPr wrap="square" rtlCol="0">
            <a:spAutoFit/>
          </a:bodyPr>
          <a:lstStyle/>
          <a:p>
            <a:r>
              <a:rPr lang="en-US" b="1" dirty="0" smtClean="0"/>
              <a:t>What could be the reason for such a drop (32) </a:t>
            </a:r>
            <a:endParaRPr lang="en-US" b="1" dirty="0"/>
          </a:p>
        </p:txBody>
      </p:sp>
    </p:spTree>
    <p:extLst>
      <p:ext uri="{BB962C8B-B14F-4D97-AF65-F5344CB8AC3E}">
        <p14:creationId xmlns:p14="http://schemas.microsoft.com/office/powerpoint/2010/main" val="2716594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8343900" y="1381126"/>
            <a:ext cx="3695700" cy="19431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Thank You. </a:t>
            </a:r>
            <a:br>
              <a:rPr lang="en-US" dirty="0" smtClean="0"/>
            </a:br>
            <a:r>
              <a:rPr lang="en-US" dirty="0" smtClean="0"/>
              <a:t>Asante-</a:t>
            </a:r>
            <a:r>
              <a:rPr lang="en-US" dirty="0" err="1" smtClean="0"/>
              <a:t>sana</a:t>
            </a:r>
            <a:endParaRPr lang="en-US" dirty="0"/>
          </a:p>
        </p:txBody>
      </p:sp>
      <p:sp>
        <p:nvSpPr>
          <p:cNvPr id="9" name="AutoShape 2" descr="Image result for animation of a ninja"/>
          <p:cNvSpPr>
            <a:spLocks noChangeAspect="1" noChangeArrowheads="1"/>
          </p:cNvSpPr>
          <p:nvPr/>
        </p:nvSpPr>
        <p:spPr bwMode="auto">
          <a:xfrm>
            <a:off x="1681167" y="1743075"/>
            <a:ext cx="1484308" cy="14843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6" name="Picture 4" descr="Image result for animation of a nin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167" y="1002013"/>
            <a:ext cx="5740400" cy="527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5081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55613"/>
            <a:ext cx="1808163" cy="700087"/>
          </a:xfrm>
        </p:spPr>
        <p:txBody>
          <a:bodyPr>
            <a:normAutofit fontScale="90000"/>
          </a:bodyPr>
          <a:lstStyle/>
          <a:p>
            <a:r>
              <a:rPr lang="en-US" dirty="0" smtClean="0"/>
              <a:t>LARC-</a:t>
            </a:r>
            <a:endParaRPr lang="en-US" dirty="0"/>
          </a:p>
        </p:txBody>
      </p:sp>
      <p:pic>
        <p:nvPicPr>
          <p:cNvPr id="5122" name="Picture 2" descr="Image result for mentorship present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994" y="3198112"/>
            <a:ext cx="3577144" cy="2415288"/>
          </a:xfrm>
          <a:prstGeom prst="rect">
            <a:avLst/>
          </a:prstGeom>
          <a:noFill/>
          <a:extLst>
            <a:ext uri="{909E8E84-426E-40DD-AFC4-6F175D3DCCD1}">
              <a14:hiddenFill xmlns:a14="http://schemas.microsoft.com/office/drawing/2010/main">
                <a:solidFill>
                  <a:srgbClr val="FFFFFF"/>
                </a:solidFill>
              </a14:hiddenFill>
            </a:ext>
          </a:extLst>
        </p:spPr>
      </p:pic>
      <p:sp>
        <p:nvSpPr>
          <p:cNvPr id="4" name="Oval Callout 3"/>
          <p:cNvSpPr/>
          <p:nvPr/>
        </p:nvSpPr>
        <p:spPr>
          <a:xfrm>
            <a:off x="1864064" y="102253"/>
            <a:ext cx="3004270" cy="274254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Successful project is not one that receives a trophy!!! </a:t>
            </a:r>
            <a:endParaRPr lang="en-US" dirty="0"/>
          </a:p>
        </p:txBody>
      </p:sp>
      <p:pic>
        <p:nvPicPr>
          <p:cNvPr id="5124"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4675" y="3861046"/>
            <a:ext cx="4828461" cy="2716010"/>
          </a:xfrm>
          <a:prstGeom prst="rect">
            <a:avLst/>
          </a:prstGeom>
          <a:noFill/>
          <a:extLst>
            <a:ext uri="{909E8E84-426E-40DD-AFC4-6F175D3DCCD1}">
              <a14:hiddenFill xmlns:a14="http://schemas.microsoft.com/office/drawing/2010/main">
                <a:solidFill>
                  <a:srgbClr val="FFFFFF"/>
                </a:solidFill>
              </a14:hiddenFill>
            </a:ext>
          </a:extLst>
        </p:spPr>
      </p:pic>
      <p:sp>
        <p:nvSpPr>
          <p:cNvPr id="5" name="Down Arrow 4"/>
          <p:cNvSpPr/>
          <p:nvPr/>
        </p:nvSpPr>
        <p:spPr>
          <a:xfrm rot="285210">
            <a:off x="5472944" y="158329"/>
            <a:ext cx="3577498" cy="3592326"/>
          </a:xfrm>
          <a:prstGeom prst="downArrow">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LARC- has a prescribed/ charted  path…</a:t>
            </a:r>
          </a:p>
          <a:p>
            <a:pPr algn="ctr"/>
            <a:r>
              <a:rPr lang="en-US" sz="2000" dirty="0" smtClean="0">
                <a:solidFill>
                  <a:schemeClr val="tx1"/>
                </a:solidFill>
              </a:rPr>
              <a:t>Curriculum…</a:t>
            </a:r>
          </a:p>
          <a:p>
            <a:pPr algn="ctr"/>
            <a:r>
              <a:rPr lang="en-US" sz="2000" dirty="0" smtClean="0">
                <a:solidFill>
                  <a:schemeClr val="tx1"/>
                </a:solidFill>
              </a:rPr>
              <a:t>deliverables…</a:t>
            </a:r>
          </a:p>
          <a:p>
            <a:pPr algn="ctr"/>
            <a:r>
              <a:rPr lang="en-US" sz="2000" dirty="0" smtClean="0">
                <a:solidFill>
                  <a:schemeClr val="tx1"/>
                </a:solidFill>
              </a:rPr>
              <a:t>Aim statement…….</a:t>
            </a:r>
            <a:endParaRPr lang="en-US" sz="2000" dirty="0">
              <a:solidFill>
                <a:schemeClr val="tx1"/>
              </a:solidFill>
            </a:endParaRPr>
          </a:p>
        </p:txBody>
      </p:sp>
      <p:sp>
        <p:nvSpPr>
          <p:cNvPr id="9" name="AutoShape 12" descr="Image result for animation of a ninj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3926963684"/>
              </p:ext>
            </p:extLst>
          </p:nvPr>
        </p:nvGraphicFramePr>
        <p:xfrm>
          <a:off x="9359900" y="1007362"/>
          <a:ext cx="2565400" cy="4961638"/>
        </p:xfrm>
        <a:graphic>
          <a:graphicData uri="http://schemas.openxmlformats.org/drawingml/2006/table">
            <a:tbl>
              <a:tblPr/>
              <a:tblGrid>
                <a:gridCol w="2565400">
                  <a:extLst>
                    <a:ext uri="{9D8B030D-6E8A-4147-A177-3AD203B41FA5}">
                      <a16:colId xmlns:a16="http://schemas.microsoft.com/office/drawing/2014/main" val="2429447388"/>
                    </a:ext>
                  </a:extLst>
                </a:gridCol>
              </a:tblGrid>
              <a:tr h="4961638">
                <a:tc>
                  <a:txBody>
                    <a:bodyPr/>
                    <a:lstStyle/>
                    <a:p>
                      <a:r>
                        <a:rPr lang="en-US" sz="3200" b="1" dirty="0" smtClean="0"/>
                        <a:t>LARC-</a:t>
                      </a:r>
                      <a:r>
                        <a:rPr lang="en-US" sz="3200" b="1" baseline="0" dirty="0" smtClean="0"/>
                        <a:t> could be perceived to be </a:t>
                      </a:r>
                    </a:p>
                    <a:p>
                      <a:pPr marL="457200" indent="-457200">
                        <a:buFont typeface="Arial" panose="020B0604020202020204" pitchFamily="34" charset="0"/>
                        <a:buChar char="•"/>
                      </a:pPr>
                      <a:r>
                        <a:rPr lang="en-US" sz="3200" baseline="0" dirty="0" smtClean="0"/>
                        <a:t>Tedious,</a:t>
                      </a:r>
                    </a:p>
                    <a:p>
                      <a:pPr marL="457200" indent="-457200">
                        <a:buFont typeface="Arial" panose="020B0604020202020204" pitchFamily="34" charset="0"/>
                        <a:buChar char="•"/>
                      </a:pPr>
                      <a:r>
                        <a:rPr lang="en-US" sz="3200" baseline="0" dirty="0" smtClean="0"/>
                        <a:t>Complex,</a:t>
                      </a:r>
                    </a:p>
                    <a:p>
                      <a:pPr marL="457200" indent="-457200">
                        <a:buFont typeface="Arial" panose="020B0604020202020204" pitchFamily="34" charset="0"/>
                        <a:buChar char="•"/>
                      </a:pPr>
                      <a:r>
                        <a:rPr lang="en-US" sz="3200" baseline="0" dirty="0" smtClean="0"/>
                        <a:t>Confusing</a:t>
                      </a:r>
                    </a:p>
                    <a:p>
                      <a:pPr marL="457200" indent="-457200">
                        <a:buFont typeface="Arial" panose="020B0604020202020204" pitchFamily="34" charset="0"/>
                        <a:buChar char="•"/>
                      </a:pPr>
                      <a:r>
                        <a:rPr lang="en-US" sz="3200" baseline="0" dirty="0" smtClean="0"/>
                        <a:t>Unending demands</a:t>
                      </a:r>
                    </a:p>
                    <a:p>
                      <a:pPr marL="457200" indent="-457200">
                        <a:buFont typeface="Arial" panose="020B0604020202020204" pitchFamily="34" charset="0"/>
                        <a:buChar char="•"/>
                      </a:pPr>
                      <a:r>
                        <a:rPr lang="en-US" sz="3200" baseline="0" dirty="0" smtClean="0"/>
                        <a:t>Slow… </a:t>
                      </a:r>
                      <a:endParaRPr lang="en-US" sz="32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97938058"/>
                  </a:ext>
                </a:extLst>
              </a:tr>
            </a:tbl>
          </a:graphicData>
        </a:graphic>
      </p:graphicFrame>
    </p:spTree>
    <p:extLst>
      <p:ext uri="{BB962C8B-B14F-4D97-AF65-F5344CB8AC3E}">
        <p14:creationId xmlns:p14="http://schemas.microsoft.com/office/powerpoint/2010/main" val="110135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animation of a nin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475" y="1625600"/>
            <a:ext cx="4343400" cy="4343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82600" y="300037"/>
            <a:ext cx="10515600" cy="1325563"/>
          </a:xfrm>
        </p:spPr>
        <p:txBody>
          <a:bodyPr/>
          <a:lstStyle/>
          <a:p>
            <a:r>
              <a:rPr lang="en-US" dirty="0" smtClean="0"/>
              <a:t>Quality Ninja</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01810287"/>
              </p:ext>
            </p:extLst>
          </p:nvPr>
        </p:nvGraphicFramePr>
        <p:xfrm>
          <a:off x="6489700" y="1054100"/>
          <a:ext cx="5184775" cy="5041900"/>
        </p:xfrm>
        <a:graphic>
          <a:graphicData uri="http://schemas.openxmlformats.org/drawingml/2006/table">
            <a:tbl>
              <a:tblPr/>
              <a:tblGrid>
                <a:gridCol w="5184775">
                  <a:extLst>
                    <a:ext uri="{9D8B030D-6E8A-4147-A177-3AD203B41FA5}">
                      <a16:colId xmlns:a16="http://schemas.microsoft.com/office/drawing/2014/main" val="4024099103"/>
                    </a:ext>
                  </a:extLst>
                </a:gridCol>
              </a:tblGrid>
              <a:tr h="5041900">
                <a:tc>
                  <a:txBody>
                    <a:bodyPr/>
                    <a:lstStyle/>
                    <a:p>
                      <a:r>
                        <a:rPr lang="en-US" sz="3600" dirty="0" smtClean="0"/>
                        <a:t>LARC</a:t>
                      </a:r>
                      <a:r>
                        <a:rPr lang="en-US" sz="3600" baseline="0" dirty="0" smtClean="0"/>
                        <a:t> program does not expect you to become a </a:t>
                      </a:r>
                      <a:r>
                        <a:rPr lang="en-US" sz="3600" baseline="0" dirty="0" smtClean="0">
                          <a:solidFill>
                            <a:srgbClr val="C00000"/>
                          </a:solidFill>
                        </a:rPr>
                        <a:t>Quality Ninja Over Night.</a:t>
                      </a:r>
                      <a:r>
                        <a:rPr lang="en-US" sz="3600" baseline="0" dirty="0" smtClean="0"/>
                        <a:t>. </a:t>
                      </a:r>
                    </a:p>
                    <a:p>
                      <a:r>
                        <a:rPr lang="en-US" sz="3600" baseline="0" dirty="0" smtClean="0"/>
                        <a:t>    </a:t>
                      </a:r>
                      <a:r>
                        <a:rPr lang="en-US" sz="3600" b="1" baseline="0" dirty="0" smtClean="0"/>
                        <a:t>However..</a:t>
                      </a:r>
                    </a:p>
                    <a:p>
                      <a:r>
                        <a:rPr lang="en-US" sz="3600" baseline="0" dirty="0" smtClean="0"/>
                        <a:t>Step by step, tool by tool, metric by metric teams will master skills and competencies in LARC …. </a:t>
                      </a:r>
                      <a:endParaRPr lang="en-US" sz="36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268349125"/>
                  </a:ext>
                </a:extLst>
              </a:tr>
            </a:tbl>
          </a:graphicData>
        </a:graphic>
      </p:graphicFrame>
    </p:spTree>
    <p:extLst>
      <p:ext uri="{BB962C8B-B14F-4D97-AF65-F5344CB8AC3E}">
        <p14:creationId xmlns:p14="http://schemas.microsoft.com/office/powerpoint/2010/main" val="40792741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entorship present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6564" y="132581"/>
            <a:ext cx="7697038" cy="254594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440" y="2777066"/>
            <a:ext cx="5838969" cy="35268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2767446561"/>
              </p:ext>
            </p:extLst>
          </p:nvPr>
        </p:nvGraphicFramePr>
        <p:xfrm>
          <a:off x="7188200" y="2798761"/>
          <a:ext cx="4483100" cy="3505200"/>
        </p:xfrm>
        <a:graphic>
          <a:graphicData uri="http://schemas.openxmlformats.org/drawingml/2006/table">
            <a:tbl>
              <a:tblPr/>
              <a:tblGrid>
                <a:gridCol w="4483100">
                  <a:extLst>
                    <a:ext uri="{9D8B030D-6E8A-4147-A177-3AD203B41FA5}">
                      <a16:colId xmlns:a16="http://schemas.microsoft.com/office/drawing/2014/main" val="1061396035"/>
                    </a:ext>
                  </a:extLst>
                </a:gridCol>
              </a:tblGrid>
              <a:tr h="3243261">
                <a:tc>
                  <a:txBody>
                    <a:bodyPr/>
                    <a:lstStyle/>
                    <a:p>
                      <a:r>
                        <a:rPr lang="en-US" sz="2800" dirty="0" smtClean="0"/>
                        <a:t>Mentorship and</a:t>
                      </a:r>
                      <a:r>
                        <a:rPr lang="en-US" sz="2800" baseline="0" dirty="0" smtClean="0"/>
                        <a:t> coaching In LARC is available to ensure teams are able to implement their project while catalyzing learning.</a:t>
                      </a:r>
                    </a:p>
                    <a:p>
                      <a:r>
                        <a:rPr lang="en-US" sz="2800" baseline="0" dirty="0" smtClean="0"/>
                        <a:t>It ensures that we take the journey together with teams..</a:t>
                      </a:r>
                      <a:endParaRPr lang="en-US" sz="28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722458908"/>
                  </a:ext>
                </a:extLst>
              </a:tr>
            </a:tbl>
          </a:graphicData>
        </a:graphic>
      </p:graphicFrame>
    </p:spTree>
    <p:extLst>
      <p:ext uri="{BB962C8B-B14F-4D97-AF65-F5344CB8AC3E}">
        <p14:creationId xmlns:p14="http://schemas.microsoft.com/office/powerpoint/2010/main" val="25865350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8734" y="1115121"/>
            <a:ext cx="8770572" cy="1003610"/>
          </a:xfrm>
        </p:spPr>
        <p:txBody>
          <a:bodyPr/>
          <a:lstStyle/>
          <a:p>
            <a:r>
              <a:rPr lang="en-US" dirty="0" smtClean="0"/>
              <a:t>WHAT WORKS</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Involve all key stakeholders:</a:t>
            </a:r>
          </a:p>
          <a:p>
            <a:pPr lvl="1"/>
            <a:r>
              <a:rPr lang="en-US" sz="2800" dirty="0" smtClean="0"/>
              <a:t>Identify key stakeholders and engage them at the earliest opportunity.</a:t>
            </a:r>
          </a:p>
          <a:p>
            <a:pPr lvl="1"/>
            <a:r>
              <a:rPr lang="en-US" sz="2800" dirty="0" smtClean="0"/>
              <a:t>Clarify the role of each stakeholder </a:t>
            </a:r>
          </a:p>
          <a:p>
            <a:pPr lvl="1"/>
            <a:r>
              <a:rPr lang="en-US" sz="2800" dirty="0" smtClean="0"/>
              <a:t>Develop a regular, effective and clear communication pathway.  </a:t>
            </a:r>
          </a:p>
        </p:txBody>
      </p:sp>
    </p:spTree>
    <p:extLst>
      <p:ext uri="{BB962C8B-B14F-4D97-AF65-F5344CB8AC3E}">
        <p14:creationId xmlns:p14="http://schemas.microsoft.com/office/powerpoint/2010/main" val="30865783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170877"/>
            <a:ext cx="8770571" cy="958183"/>
          </a:xfrm>
        </p:spPr>
        <p:txBody>
          <a:bodyPr/>
          <a:lstStyle/>
          <a:p>
            <a:r>
              <a:rPr lang="en-US" dirty="0" smtClean="0"/>
              <a:t>WHAT WORKS </a:t>
            </a:r>
            <a:endParaRPr lang="en-US" dirty="0"/>
          </a:p>
        </p:txBody>
      </p:sp>
      <p:sp>
        <p:nvSpPr>
          <p:cNvPr id="3" name="Content Placeholder 2"/>
          <p:cNvSpPr>
            <a:spLocks noGrp="1"/>
          </p:cNvSpPr>
          <p:nvPr>
            <p:ph idx="1"/>
          </p:nvPr>
        </p:nvSpPr>
        <p:spPr>
          <a:xfrm>
            <a:off x="2765502" y="2319454"/>
            <a:ext cx="8938770" cy="3770450"/>
          </a:xfrm>
        </p:spPr>
        <p:txBody>
          <a:bodyPr>
            <a:normAutofit/>
          </a:bodyPr>
          <a:lstStyle/>
          <a:p>
            <a:pPr marL="0" indent="0">
              <a:buNone/>
            </a:pPr>
            <a:r>
              <a:rPr lang="en-US" sz="2400" dirty="0" smtClean="0"/>
              <a:t>Team approach:</a:t>
            </a:r>
          </a:p>
          <a:p>
            <a:pPr lvl="1"/>
            <a:r>
              <a:rPr lang="en-US" sz="2000" dirty="0" smtClean="0"/>
              <a:t>Clarity on team roles must be clearly sought out at the onset</a:t>
            </a:r>
          </a:p>
          <a:p>
            <a:pPr lvl="1"/>
            <a:r>
              <a:rPr lang="en-US" sz="2000" dirty="0" smtClean="0"/>
              <a:t>Teams must be able to hold each other to account (if one team member is not pulling their burden create an environment to discuss how this affects the team and its progress)</a:t>
            </a:r>
          </a:p>
          <a:p>
            <a:pPr lvl="1"/>
            <a:r>
              <a:rPr lang="en-US" sz="2000" dirty="0" smtClean="0"/>
              <a:t>Open  and honest communication across teams.. </a:t>
            </a:r>
          </a:p>
          <a:p>
            <a:pPr lvl="1"/>
            <a:r>
              <a:rPr lang="en-US" sz="2000" dirty="0" smtClean="0"/>
              <a:t> Prioritize team meetings to discuss progress.</a:t>
            </a:r>
          </a:p>
          <a:p>
            <a:pPr lvl="1"/>
            <a:r>
              <a:rPr lang="en-US" sz="2000" dirty="0" smtClean="0"/>
              <a:t>If team members are not adequate – expand the team membership. </a:t>
            </a:r>
          </a:p>
        </p:txBody>
      </p:sp>
    </p:spTree>
    <p:extLst>
      <p:ext uri="{BB962C8B-B14F-4D97-AF65-F5344CB8AC3E}">
        <p14:creationId xmlns:p14="http://schemas.microsoft.com/office/powerpoint/2010/main" val="3086578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585" y="1204332"/>
            <a:ext cx="8659989" cy="1080846"/>
          </a:xfrm>
        </p:spPr>
        <p:txBody>
          <a:bodyPr/>
          <a:lstStyle/>
          <a:p>
            <a:pPr algn="ctr"/>
            <a:r>
              <a:rPr lang="en-US" dirty="0" smtClean="0"/>
              <a:t>WHAT WORKS</a:t>
            </a:r>
            <a:endParaRPr lang="en-US" dirty="0"/>
          </a:p>
        </p:txBody>
      </p:sp>
      <p:sp>
        <p:nvSpPr>
          <p:cNvPr id="3" name="Content Placeholder 2"/>
          <p:cNvSpPr>
            <a:spLocks noGrp="1"/>
          </p:cNvSpPr>
          <p:nvPr>
            <p:ph idx="1"/>
          </p:nvPr>
        </p:nvSpPr>
        <p:spPr/>
        <p:txBody>
          <a:bodyPr>
            <a:normAutofit/>
          </a:bodyPr>
          <a:lstStyle/>
          <a:p>
            <a:pPr marL="320040" lvl="1" indent="0">
              <a:buNone/>
            </a:pPr>
            <a:r>
              <a:rPr lang="en-US" sz="2400" dirty="0" smtClean="0"/>
              <a:t>Conduct follow up at the earliest opportunity </a:t>
            </a:r>
            <a:r>
              <a:rPr lang="en-US" sz="2400" dirty="0"/>
              <a:t>to</a:t>
            </a:r>
            <a:r>
              <a:rPr lang="en-US" sz="2400" dirty="0" smtClean="0"/>
              <a:t>:</a:t>
            </a:r>
          </a:p>
          <a:p>
            <a:pPr lvl="1"/>
            <a:r>
              <a:rPr lang="en-US" sz="2400" dirty="0" smtClean="0"/>
              <a:t> Avoid – the Kilimanjaro syndrome ,strengthen information and skills set while the knowledge is still fresh</a:t>
            </a:r>
          </a:p>
          <a:p>
            <a:pPr lvl="1"/>
            <a:r>
              <a:rPr lang="en-US" sz="2400" dirty="0" smtClean="0"/>
              <a:t>Identify potential barriers that would impede the project progress.</a:t>
            </a:r>
          </a:p>
          <a:p>
            <a:pPr lvl="1"/>
            <a:r>
              <a:rPr lang="en-US" sz="2400" dirty="0"/>
              <a:t>C</a:t>
            </a:r>
            <a:r>
              <a:rPr lang="en-US" sz="2400" dirty="0" smtClean="0"/>
              <a:t>larify the expectation of the team on the project and the expectation of the project on the team. </a:t>
            </a:r>
          </a:p>
          <a:p>
            <a:pPr lvl="1"/>
            <a:endParaRPr lang="en-US" dirty="0" smtClean="0"/>
          </a:p>
          <a:p>
            <a:endParaRPr lang="en-US" dirty="0" smtClean="0"/>
          </a:p>
        </p:txBody>
      </p:sp>
    </p:spTree>
    <p:extLst>
      <p:ext uri="{BB962C8B-B14F-4D97-AF65-F5344CB8AC3E}">
        <p14:creationId xmlns:p14="http://schemas.microsoft.com/office/powerpoint/2010/main" val="3086578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699" y="958638"/>
            <a:ext cx="8770571" cy="970523"/>
          </a:xfrm>
        </p:spPr>
        <p:txBody>
          <a:bodyPr/>
          <a:lstStyle/>
          <a:p>
            <a:r>
              <a:rPr lang="en-US" dirty="0" smtClean="0"/>
              <a:t>WHAT WORKS</a:t>
            </a:r>
            <a:endParaRPr lang="en-US" dirty="0"/>
          </a:p>
        </p:txBody>
      </p:sp>
      <p:sp>
        <p:nvSpPr>
          <p:cNvPr id="3" name="Content Placeholder 2"/>
          <p:cNvSpPr>
            <a:spLocks noGrp="1"/>
          </p:cNvSpPr>
          <p:nvPr>
            <p:ph idx="1"/>
          </p:nvPr>
        </p:nvSpPr>
        <p:spPr>
          <a:xfrm>
            <a:off x="2933699" y="2282283"/>
            <a:ext cx="8770571" cy="3651504"/>
          </a:xfrm>
        </p:spPr>
        <p:txBody>
          <a:bodyPr>
            <a:noAutofit/>
          </a:bodyPr>
          <a:lstStyle/>
          <a:p>
            <a:pPr marL="0" indent="0">
              <a:buNone/>
            </a:pPr>
            <a:r>
              <a:rPr lang="en-US" sz="2800" dirty="0" smtClean="0"/>
              <a:t>Make the project practical : walk,  See and do.</a:t>
            </a:r>
          </a:p>
          <a:p>
            <a:pPr lvl="1"/>
            <a:r>
              <a:rPr lang="en-US" sz="2400" dirty="0"/>
              <a:t> D</a:t>
            </a:r>
            <a:r>
              <a:rPr lang="en-US" sz="2400" dirty="0" smtClean="0"/>
              <a:t>o more than just hear, or receive testimonies walk through the project location interact with the members of the project to include the customers. </a:t>
            </a:r>
          </a:p>
          <a:p>
            <a:pPr lvl="1"/>
            <a:r>
              <a:rPr lang="en-US" sz="2400" dirty="0" smtClean="0"/>
              <a:t>Do more than just checking data and ticking a list be a coach and mentor to achieve competencies. </a:t>
            </a:r>
          </a:p>
          <a:p>
            <a:pPr lvl="1"/>
            <a:r>
              <a:rPr lang="en-US" sz="2400" dirty="0" smtClean="0"/>
              <a:t>Listen to understand and not to respond.  </a:t>
            </a:r>
            <a:endParaRPr lang="en-US" sz="2400" dirty="0"/>
          </a:p>
        </p:txBody>
      </p:sp>
    </p:spTree>
    <p:extLst>
      <p:ext uri="{BB962C8B-B14F-4D97-AF65-F5344CB8AC3E}">
        <p14:creationId xmlns:p14="http://schemas.microsoft.com/office/powerpoint/2010/main" val="3086578391"/>
      </p:ext>
    </p:extLst>
  </p:cSld>
  <p:clrMapOvr>
    <a:masterClrMapping/>
  </p:clrMapOvr>
  <p:timing>
    <p:tnLst>
      <p:par>
        <p:cTn id="1" dur="indefinite" restart="never" nodeType="tmRoot"/>
      </p:par>
    </p:tnLst>
  </p:timing>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Feathered</Template>
  <TotalTime>2668</TotalTime>
  <Words>1012</Words>
  <Application>Microsoft Office PowerPoint</Application>
  <PresentationFormat>Widescreen</PresentationFormat>
  <Paragraphs>124</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Century Schoolbook</vt:lpstr>
      <vt:lpstr>Corbel</vt:lpstr>
      <vt:lpstr>Wingdings</vt:lpstr>
      <vt:lpstr>Feathered</vt:lpstr>
      <vt:lpstr> Mentorship: what works/ lessons learnt </vt:lpstr>
      <vt:lpstr>What is LARC?  Laboratory African Regional Improvement Collaborative</vt:lpstr>
      <vt:lpstr>LARC-</vt:lpstr>
      <vt:lpstr>Quality Ninja</vt:lpstr>
      <vt:lpstr>PowerPoint Presentation</vt:lpstr>
      <vt:lpstr>WHAT WORKS</vt:lpstr>
      <vt:lpstr>WHAT WORKS </vt:lpstr>
      <vt:lpstr>WHAT WORKS</vt:lpstr>
      <vt:lpstr>WHAT WORKS</vt:lpstr>
      <vt:lpstr>Lessons learnt</vt:lpstr>
      <vt:lpstr> Lessons learnt</vt:lpstr>
      <vt:lpstr> Lessons learnt: </vt:lpstr>
      <vt:lpstr>PowerPoint Presentation</vt:lpstr>
      <vt:lpstr>Challenges: </vt:lpstr>
      <vt:lpstr>Challenges: </vt:lpstr>
      <vt:lpstr>Successes  </vt:lpstr>
      <vt:lpstr>Successes  </vt:lpstr>
      <vt:lpstr>Opportunity </vt:lpstr>
      <vt:lpstr>LARC in My own work.</vt:lpstr>
      <vt:lpstr>PowerPoint Presentation</vt:lpstr>
      <vt:lpstr>PowerPoint Presentation</vt:lpstr>
      <vt:lpstr>   Thank You.  Asante-sana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Mentorship: What works /lessons learnt</dc:title>
  <dc:creator>winnie shena</dc:creator>
  <cp:lastModifiedBy>Yao, Katy (CDC/DDPHSIS/CGH/DGHT)</cp:lastModifiedBy>
  <cp:revision>37</cp:revision>
  <dcterms:created xsi:type="dcterms:W3CDTF">2018-11-14T03:35:55Z</dcterms:created>
  <dcterms:modified xsi:type="dcterms:W3CDTF">2019-03-26T12:45:13Z</dcterms:modified>
</cp:coreProperties>
</file>